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Default Extension="wmf" ContentType="image/x-wmf"/>
  <Override PartName="/ppt/slides/slide48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91" r:id="rId3"/>
    <p:sldId id="383" r:id="rId4"/>
    <p:sldId id="385" r:id="rId5"/>
    <p:sldId id="388" r:id="rId6"/>
    <p:sldId id="384" r:id="rId7"/>
    <p:sldId id="389" r:id="rId8"/>
    <p:sldId id="390" r:id="rId9"/>
    <p:sldId id="312" r:id="rId10"/>
    <p:sldId id="313" r:id="rId11"/>
    <p:sldId id="314" r:id="rId12"/>
    <p:sldId id="315" r:id="rId13"/>
    <p:sldId id="373" r:id="rId14"/>
    <p:sldId id="316" r:id="rId15"/>
    <p:sldId id="317" r:id="rId16"/>
    <p:sldId id="318" r:id="rId17"/>
    <p:sldId id="374" r:id="rId18"/>
    <p:sldId id="327" r:id="rId19"/>
    <p:sldId id="328" r:id="rId20"/>
    <p:sldId id="329" r:id="rId21"/>
    <p:sldId id="330" r:id="rId22"/>
    <p:sldId id="331" r:id="rId23"/>
    <p:sldId id="332" r:id="rId24"/>
    <p:sldId id="321" r:id="rId25"/>
    <p:sldId id="375" r:id="rId26"/>
    <p:sldId id="362" r:id="rId27"/>
    <p:sldId id="363" r:id="rId28"/>
    <p:sldId id="376" r:id="rId29"/>
    <p:sldId id="392" r:id="rId30"/>
    <p:sldId id="342" r:id="rId31"/>
    <p:sldId id="343" r:id="rId32"/>
    <p:sldId id="344" r:id="rId33"/>
    <p:sldId id="345" r:id="rId34"/>
    <p:sldId id="395" r:id="rId35"/>
    <p:sldId id="338" r:id="rId36"/>
    <p:sldId id="339" r:id="rId37"/>
    <p:sldId id="346" r:id="rId38"/>
    <p:sldId id="347" r:id="rId39"/>
    <p:sldId id="348" r:id="rId40"/>
    <p:sldId id="337" r:id="rId41"/>
    <p:sldId id="349" r:id="rId42"/>
    <p:sldId id="377" r:id="rId43"/>
    <p:sldId id="393" r:id="rId44"/>
    <p:sldId id="396" r:id="rId45"/>
    <p:sldId id="350" r:id="rId46"/>
    <p:sldId id="351" r:id="rId47"/>
    <p:sldId id="380" r:id="rId48"/>
    <p:sldId id="366" r:id="rId49"/>
    <p:sldId id="381" r:id="rId50"/>
    <p:sldId id="368" r:id="rId51"/>
    <p:sldId id="382" r:id="rId52"/>
    <p:sldId id="367" r:id="rId53"/>
    <p:sldId id="364" r:id="rId54"/>
    <p:sldId id="365" r:id="rId55"/>
    <p:sldId id="369" r:id="rId56"/>
    <p:sldId id="359" r:id="rId57"/>
    <p:sldId id="397" r:id="rId58"/>
    <p:sldId id="379" r:id="rId59"/>
    <p:sldId id="360" r:id="rId60"/>
    <p:sldId id="361" r:id="rId61"/>
  </p:sldIdLst>
  <p:sldSz cx="9144000" cy="6858000" type="screen4x3"/>
  <p:notesSz cx="9880600" cy="6781800"/>
  <p:custDataLst>
    <p:tags r:id="rId65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00"/>
    <a:srgbClr val="FF0000"/>
    <a:srgbClr val="0000FF"/>
    <a:srgbClr val="000000"/>
    <a:srgbClr val="010080"/>
    <a:srgbClr val="041F74"/>
    <a:srgbClr val="320096"/>
    <a:srgbClr val="0000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27" autoAdjust="0"/>
    <p:restoredTop sz="92370" autoAdjust="0"/>
  </p:normalViewPr>
  <p:slideViewPr>
    <p:cSldViewPr>
      <p:cViewPr varScale="1">
        <p:scale>
          <a:sx n="129" d="100"/>
          <a:sy n="129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endParaRPr lang="en-US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8497" y="0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endParaRPr lang="en-US"/>
          </a:p>
        </p:txBody>
      </p:sp>
      <p:sp>
        <p:nvSpPr>
          <p:cNvPr id="747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3332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endParaRPr lang="en-US"/>
          </a:p>
        </p:txBody>
      </p:sp>
      <p:sp>
        <p:nvSpPr>
          <p:cNvPr id="747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8497" y="6443332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89B87960-1C40-49EC-8CB9-FE7E5F6CA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979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t" anchorCtr="0" compatLnSpc="1">
            <a:prstTxWarp prst="textNoShape">
              <a:avLst/>
            </a:prstTxWarp>
          </a:bodyPr>
          <a:lstStyle>
            <a:lvl1pPr algn="l" defTabSz="88106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98497" y="0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t" anchorCtr="0" compatLnSpc="1">
            <a:prstTxWarp prst="textNoShape">
              <a:avLst/>
            </a:prstTxWarp>
          </a:bodyPr>
          <a:lstStyle>
            <a:lvl1pPr algn="r" defTabSz="88106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9588"/>
            <a:ext cx="3387725" cy="2541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8093" y="3220113"/>
            <a:ext cx="7244415" cy="30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3332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b" anchorCtr="0" compatLnSpc="1">
            <a:prstTxWarp prst="textNoShape">
              <a:avLst/>
            </a:prstTxWarp>
          </a:bodyPr>
          <a:lstStyle>
            <a:lvl1pPr algn="l" defTabSz="88106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8497" y="6443332"/>
            <a:ext cx="4282103" cy="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1" tIns="44041" rIns="88081" bIns="44041" numCol="1" anchor="b" anchorCtr="0" compatLnSpc="1">
            <a:prstTxWarp prst="textNoShape">
              <a:avLst/>
            </a:prstTxWarp>
          </a:bodyPr>
          <a:lstStyle>
            <a:lvl1pPr algn="r" defTabSz="88106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CE1A246-9D13-4AA0-80F5-5118BFAACA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6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A9B19-EEE0-4367-8EEF-BEDCA75C735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BC64-1D44-4565-A370-01B74DBBB43D}" type="slidenum">
              <a:rPr lang="en-US"/>
              <a:pPr/>
              <a:t>16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44C6D-3350-4108-8D57-B95ED96C60F5}" type="slidenum">
              <a:rPr lang="en-US"/>
              <a:pPr/>
              <a:t>21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44C6D-3350-4108-8D57-B95ED96C60F5}" type="slidenum">
              <a:rPr lang="en-US"/>
              <a:pPr/>
              <a:t>23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61458-9D17-4942-AB49-CC9783A44965}" type="slidenum">
              <a:rPr lang="en-US"/>
              <a:pPr/>
              <a:t>24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A246-9D13-4AA0-80F5-5118BFAACA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A246-9D13-4AA0-80F5-5118BFAACA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A246-9D13-4AA0-80F5-5118BFAACA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C8DFF-A069-4974-877C-307D46E1538B}" type="slidenum">
              <a:rPr lang="en-US"/>
              <a:pPr/>
              <a:t>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DEDC0-659D-482B-AA1E-7C7EDBE7C389}" type="slidenum">
              <a:rPr lang="en-US"/>
              <a:pPr/>
              <a:t>8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4067-B8CD-4C0D-AC2E-DB8EAEACA4BA}" type="slidenum">
              <a:rPr lang="en-US"/>
              <a:pPr/>
              <a:t>9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D39C1-9623-49F7-9512-1D46AFEF65CE}" type="slidenum">
              <a:rPr lang="en-US"/>
              <a:pPr/>
              <a:t>10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FA0D9-5898-47E2-B3AA-A9639358F1BD}" type="slidenum">
              <a:rPr lang="en-US"/>
              <a:pPr/>
              <a:t>11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Perhaps include polisation tensor gravity…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57D22-A07C-4E4D-8E2E-3824447515A9}" type="slidenum">
              <a:rPr lang="en-US"/>
              <a:pPr/>
              <a:t>12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604BB-A3BF-4E15-9BD4-4BD2DF6A718A}" type="slidenum">
              <a:rPr lang="en-US"/>
              <a:pPr/>
              <a:t>14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F4CD5-CF70-425F-9BF7-5AEF885E30CE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395" y="3220113"/>
            <a:ext cx="7247811" cy="305243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7E296-93C3-4E2C-A607-C7EA83ABA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025EE-2E2C-4E83-9472-E0B6D05C4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BFAF-C8E8-4BBA-9B0F-3406ED6D2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208D3A-FF6F-474A-BA31-FEC461814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12A267-4CB2-443F-A3CE-2E7BD0251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C6BBA3-03F3-49CE-B644-BC72F9598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29F92-899A-46AC-9366-3CEE66035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B9D2-AB8E-41CD-B433-971F207D2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D1003-3974-4D06-B321-5B820EF8D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CB4C-00BA-45B7-9123-AAC98BED2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428E-5E59-48E2-AFA4-73CBA47D6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19602-534F-433C-B88D-40254D709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AA3C-224C-425E-A188-4231FEDE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1273-8B2F-426B-9A64-A5A4F9963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r>
              <a:rPr lang="en-US"/>
              <a:t>Twistor Space, Amplitudes and Unitarity Methods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879053F0-938D-456D-BF9D-25091999766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wmf"/><Relationship Id="rId10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png"/><Relationship Id="rId7" Type="http://schemas.openxmlformats.org/officeDocument/2006/relationships/image" Target="../media/image37.wmf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44.wmf"/><Relationship Id="rId11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1.w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7.wm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png"/><Relationship Id="rId5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png"/><Relationship Id="rId5" Type="http://schemas.openxmlformats.org/officeDocument/2006/relationships/image" Target="../media/image65.emf"/><Relationship Id="rId6" Type="http://schemas.openxmlformats.org/officeDocument/2006/relationships/image" Target="../media/image66.png"/><Relationship Id="rId7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png"/><Relationship Id="rId5" Type="http://schemas.openxmlformats.org/officeDocument/2006/relationships/image" Target="../media/image74.emf"/><Relationship Id="rId6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58.png"/><Relationship Id="rId5" Type="http://schemas.openxmlformats.org/officeDocument/2006/relationships/image" Target="../media/image46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png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5" Type="http://schemas.openxmlformats.org/officeDocument/2006/relationships/image" Target="../media/image104.pdf"/><Relationship Id="rId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df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d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10.emf"/><Relationship Id="rId5" Type="http://schemas.openxmlformats.org/officeDocument/2006/relationships/image" Target="../media/image123.emf"/><Relationship Id="rId6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df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d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24.emf"/><Relationship Id="rId5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.bin"/><Relationship Id="rId8" Type="http://schemas.openxmlformats.org/officeDocument/2006/relationships/oleObject" Target="../embeddings/oleObject2.bin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2.png"/><Relationship Id="rId8" Type="http://schemas.openxmlformats.org/officeDocument/2006/relationships/image" Target="../media/image23.wmf"/><Relationship Id="rId9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9144000" cy="4681538"/>
          </a:xfrm>
          <a:solidFill>
            <a:schemeClr val="tx1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041F74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Amplitudes et périodes­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3-7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December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2012 </a:t>
            </a:r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Niels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Emil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Jannik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Bjerrum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-Bohr</a:t>
            </a:r>
          </a:p>
          <a:p>
            <a:pPr>
              <a:lnSpc>
                <a:spcPct val="80000"/>
              </a:lnSpc>
            </a:pPr>
            <a:endParaRPr lang="en-GB" sz="1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rgbClr val="000000"/>
                </a:solidFill>
                <a:latin typeface="Arial" charset="0"/>
              </a:rPr>
              <a:t>Niels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 Bohr International Academy,</a:t>
            </a:r>
          </a:p>
          <a:p>
            <a:pPr>
              <a:lnSpc>
                <a:spcPct val="80000"/>
              </a:lnSpc>
            </a:pPr>
            <a:r>
              <a:rPr lang="en-GB" sz="1600" dirty="0" err="1" smtClean="0">
                <a:solidFill>
                  <a:srgbClr val="000000"/>
                </a:solidFill>
                <a:latin typeface="Arial" charset="0"/>
              </a:rPr>
              <a:t>Niels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 Bohr Institute</a:t>
            </a:r>
          </a:p>
          <a:p>
            <a:pPr>
              <a:lnSpc>
                <a:spcPct val="80000"/>
              </a:lnSpc>
            </a:pPr>
            <a:endParaRPr lang="en-GB" sz="1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1928826"/>
          </a:xfrm>
          <a:solidFill>
            <a:schemeClr val="tx1"/>
          </a:solidFill>
          <a:ln/>
        </p:spPr>
        <p:txBody>
          <a:bodyPr/>
          <a:lstStyle/>
          <a:p>
            <a:r>
              <a:rPr lang="en-GB" sz="4800" dirty="0" smtClean="0">
                <a:solidFill>
                  <a:srgbClr val="02103A"/>
                </a:solidFill>
                <a:latin typeface="Arial"/>
              </a:rPr>
              <a:t/>
            </a:r>
            <a:br>
              <a:rPr lang="en-GB" sz="4800" dirty="0" smtClean="0">
                <a:solidFill>
                  <a:srgbClr val="02103A"/>
                </a:solidFill>
                <a:latin typeface="Arial"/>
              </a:rPr>
            </a:br>
            <a:r>
              <a:rPr lang="en-GB" sz="4800" dirty="0" smtClean="0">
                <a:solidFill>
                  <a:srgbClr val="02103A"/>
                </a:solidFill>
                <a:latin typeface="Arial"/>
                <a:cs typeface="Arial"/>
              </a:rPr>
              <a:t>Amplitude </a:t>
            </a:r>
            <a:r>
              <a:rPr lang="en-GB" sz="4800" dirty="0">
                <a:solidFill>
                  <a:srgbClr val="02103A"/>
                </a:solidFill>
                <a:latin typeface="Arial"/>
                <a:cs typeface="Arial"/>
              </a:rPr>
              <a:t>relations in </a:t>
            </a:r>
            <a:br>
              <a:rPr lang="en-GB" sz="4800" dirty="0">
                <a:solidFill>
                  <a:srgbClr val="02103A"/>
                </a:solidFill>
                <a:latin typeface="Arial"/>
                <a:cs typeface="Arial"/>
              </a:rPr>
            </a:br>
            <a:r>
              <a:rPr lang="en-GB" sz="4800" dirty="0">
                <a:solidFill>
                  <a:srgbClr val="02103A"/>
                </a:solidFill>
                <a:latin typeface="Arial"/>
                <a:cs typeface="Arial"/>
              </a:rPr>
              <a:t>Yang-Mills theory and</a:t>
            </a:r>
            <a:r>
              <a:rPr lang="en-GB" sz="4800" dirty="0" smtClean="0">
                <a:solidFill>
                  <a:srgbClr val="02103A"/>
                </a:solidFill>
                <a:latin typeface="Arial"/>
                <a:cs typeface="Arial"/>
              </a:rPr>
              <a:t>                                  Gravity</a:t>
            </a:r>
            <a:endParaRPr lang="en-GB" sz="4800" dirty="0">
              <a:solidFill>
                <a:srgbClr val="02103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2392-C60B-4DB2-9169-1A1D7CBA29D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charset="0"/>
              </a:rPr>
              <a:t>Amplitudes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 algn="ctr">
              <a:buFontTx/>
              <a:buNone/>
            </a:pPr>
            <a:endParaRPr lang="en-GB" sz="3600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None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None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2771775" y="3068638"/>
            <a:ext cx="3430588" cy="7016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4000">
                <a:solidFill>
                  <a:srgbClr val="000000"/>
                </a:solidFill>
              </a:rPr>
              <a:t>Simplifications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85720" y="4500570"/>
            <a:ext cx="2846387" cy="11636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 err="1">
                <a:solidFill>
                  <a:srgbClr val="000000"/>
                </a:solidFill>
              </a:rPr>
              <a:t>Spinor-helicity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</a:p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formalism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214282" y="3643314"/>
            <a:ext cx="2011363" cy="5794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Recursion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250825" y="1125538"/>
            <a:ext cx="5184775" cy="117570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Specifying external </a:t>
            </a:r>
          </a:p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polarisation tensors </a:t>
            </a:r>
            <a:r>
              <a:rPr lang="en-GB" sz="3200" dirty="0">
                <a:solidFill>
                  <a:srgbClr val="FF0000"/>
                </a:solidFill>
              </a:rPr>
              <a:t>(</a:t>
            </a:r>
            <a:r>
              <a:rPr lang="el-GR" sz="3200" dirty="0">
                <a:solidFill>
                  <a:srgbClr val="FF0000"/>
                </a:solidFill>
                <a:sym typeface="Wingdings" pitchFamily="2" charset="2"/>
              </a:rPr>
              <a:t>ε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z="3200" baseline="-25000" dirty="0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  <a:sym typeface="Wingdings" pitchFamily="2" charset="2"/>
              </a:rPr>
              <a:t>ε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3200" baseline="-25000" dirty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GB" sz="3200" dirty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714612" y="4500570"/>
            <a:ext cx="4932363" cy="225908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None/>
            </a:pPr>
            <a:r>
              <a:rPr lang="en-GB" sz="3200" dirty="0">
                <a:solidFill>
                  <a:srgbClr val="FF0000"/>
                </a:solidFill>
              </a:rPr>
              <a:t>Loop </a:t>
            </a:r>
            <a:r>
              <a:rPr lang="en-GB" sz="3200" dirty="0" smtClean="0">
                <a:solidFill>
                  <a:srgbClr val="FF0000"/>
                </a:solidFill>
              </a:rPr>
              <a:t>amplitudes:</a:t>
            </a:r>
            <a:endParaRPr lang="en-GB" sz="3200" dirty="0">
              <a:solidFill>
                <a:srgbClr val="FF0000"/>
              </a:solidFill>
            </a:endParaRPr>
          </a:p>
          <a:p>
            <a:pPr lvl="1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(Unitarity,</a:t>
            </a:r>
          </a:p>
          <a:p>
            <a:pPr lvl="1" algn="l">
              <a:buFontTx/>
              <a:buNone/>
            </a:pPr>
            <a:r>
              <a:rPr lang="en-GB" sz="3200" dirty="0" err="1">
                <a:solidFill>
                  <a:srgbClr val="000000"/>
                </a:solidFill>
              </a:rPr>
              <a:t>Supersymmetric</a:t>
            </a:r>
            <a:r>
              <a:rPr lang="en-GB" sz="3200" dirty="0">
                <a:solidFill>
                  <a:srgbClr val="000000"/>
                </a:solidFill>
              </a:rPr>
              <a:t> decomposition)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2627313" y="2997200"/>
            <a:ext cx="3816350" cy="8636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 flipV="1">
            <a:off x="2214546" y="3644900"/>
            <a:ext cx="557229" cy="21272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051720" y="3068961"/>
            <a:ext cx="720080" cy="216024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2500297" y="3716337"/>
            <a:ext cx="992203" cy="855671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 flipV="1">
            <a:off x="4643438" y="3714752"/>
            <a:ext cx="71438" cy="857256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9202" name="Object 18"/>
          <p:cNvGraphicFramePr>
            <a:graphicFrameLocks noChangeAspect="1"/>
          </p:cNvGraphicFramePr>
          <p:nvPr/>
        </p:nvGraphicFramePr>
        <p:xfrm>
          <a:off x="7235825" y="1628775"/>
          <a:ext cx="1374775" cy="1298575"/>
        </p:xfrm>
        <a:graphic>
          <a:graphicData uri="http://schemas.openxmlformats.org/presentationml/2006/ole">
            <p:oleObj spid="_x0000_s55302" name="Bitmap Image" r:id="rId4" imgW="4619048" imgH="4361905" progId="">
              <p:embed/>
            </p:oleObj>
          </a:graphicData>
        </a:graphic>
      </p:graphicFrame>
      <p:sp>
        <p:nvSpPr>
          <p:cNvPr id="349203" name="Line 19"/>
          <p:cNvSpPr>
            <a:spLocks noChangeShapeType="1"/>
          </p:cNvSpPr>
          <p:nvPr/>
        </p:nvSpPr>
        <p:spPr bwMode="auto">
          <a:xfrm flipH="1">
            <a:off x="6011863" y="2276475"/>
            <a:ext cx="1152525" cy="86518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04" name="Rectangle 20"/>
          <p:cNvSpPr>
            <a:spLocks noChangeArrowheads="1"/>
          </p:cNvSpPr>
          <p:nvPr/>
        </p:nvSpPr>
        <p:spPr bwMode="auto">
          <a:xfrm>
            <a:off x="5580063" y="981075"/>
            <a:ext cx="2979737" cy="5794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>
                <a:solidFill>
                  <a:srgbClr val="000000"/>
                </a:solidFill>
              </a:rPr>
              <a:t>Colour ordering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49205" name="Rectangle 21"/>
          <p:cNvSpPr>
            <a:spLocks noChangeArrowheads="1"/>
          </p:cNvSpPr>
          <p:nvPr/>
        </p:nvSpPr>
        <p:spPr bwMode="auto">
          <a:xfrm>
            <a:off x="6948488" y="299720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GB" sz="2000">
                <a:solidFill>
                  <a:srgbClr val="FF0000"/>
                </a:solidFill>
              </a:rPr>
              <a:t>Tr(T</a:t>
            </a:r>
            <a:r>
              <a:rPr lang="en-GB" sz="2000" baseline="-25000">
                <a:solidFill>
                  <a:srgbClr val="FF0000"/>
                </a:solidFill>
              </a:rPr>
              <a:t>1</a:t>
            </a:r>
            <a:r>
              <a:rPr lang="en-GB" sz="2000">
                <a:solidFill>
                  <a:srgbClr val="FF0000"/>
                </a:solidFill>
              </a:rPr>
              <a:t> T</a:t>
            </a:r>
            <a:r>
              <a:rPr lang="en-GB" sz="2000" baseline="-25000">
                <a:solidFill>
                  <a:srgbClr val="FF0000"/>
                </a:solidFill>
              </a:rPr>
              <a:t>2</a:t>
            </a:r>
            <a:r>
              <a:rPr lang="en-GB" sz="2000">
                <a:solidFill>
                  <a:srgbClr val="FF0000"/>
                </a:solidFill>
              </a:rPr>
              <a:t> .. T</a:t>
            </a:r>
            <a:r>
              <a:rPr lang="en-GB" sz="2000" baseline="-25000">
                <a:solidFill>
                  <a:srgbClr val="FF0000"/>
                </a:solidFill>
              </a:rPr>
              <a:t>n</a:t>
            </a:r>
            <a:r>
              <a:rPr lang="en-GB" sz="2000">
                <a:solidFill>
                  <a:srgbClr val="FF0000"/>
                </a:solidFill>
              </a:rPr>
              <a:t>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 flipV="1">
            <a:off x="6286512" y="3643314"/>
            <a:ext cx="571504" cy="78581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36582" y="4357694"/>
            <a:ext cx="2507417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Inspiration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from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String theory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3528" y="2492896"/>
            <a:ext cx="5184775" cy="58477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3140075" y="2357438"/>
            <a:ext cx="647700" cy="9366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  <p:bldP spid="349193" grpId="0"/>
      <p:bldP spid="349194" grpId="0"/>
      <p:bldP spid="349194" grpId="1"/>
      <p:bldP spid="349195" grpId="0"/>
      <p:bldP spid="349197" grpId="0" animBg="1"/>
      <p:bldP spid="349198" grpId="1" animBg="1"/>
      <p:bldP spid="349200" grpId="0" animBg="1"/>
      <p:bldP spid="349201" grpId="0" animBg="1"/>
      <p:bldP spid="349203" grpId="0" animBg="1"/>
      <p:bldP spid="349204" grpId="0"/>
      <p:bldP spid="349205" grpId="0"/>
      <p:bldP spid="22" grpId="0" animBg="1"/>
      <p:bldP spid="23" grpId="0"/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B2C8-5A6B-409E-9EE4-89D26C4E8A69}" type="slidenum">
              <a:rPr lang="en-US"/>
              <a:pPr/>
              <a:t>11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000000"/>
                </a:solidFill>
                <a:latin typeface="Arial" charset="0"/>
              </a:rPr>
              <a:t>Helicity states formalism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3810000" cy="4114800"/>
          </a:xfrm>
        </p:spPr>
        <p:txBody>
          <a:bodyPr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charset="0"/>
              </a:rPr>
              <a:t>Spinor products : </a:t>
            </a:r>
            <a:endParaRPr lang="en-GB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0" y="3860800"/>
            <a:ext cx="6659563" cy="179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Momentum parts of amplitudes:</a:t>
            </a:r>
          </a:p>
          <a:p>
            <a:pPr marL="342900" indent="-342900" algn="l"/>
            <a:endParaRPr lang="en-GB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</a:p>
          <a:p>
            <a:pPr marL="342900" indent="-342900" algn="l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	Spin-2 polarisation tensors in terms of </a:t>
            </a:r>
            <a:r>
              <a:rPr lang="en-GB" sz="2000" dirty="0" err="1">
                <a:solidFill>
                  <a:srgbClr val="000000"/>
                </a:solidFill>
              </a:rPr>
              <a:t>helicities</a:t>
            </a:r>
            <a:r>
              <a:rPr lang="en-GB" sz="2000" dirty="0">
                <a:solidFill>
                  <a:srgbClr val="000000"/>
                </a:solidFill>
              </a:rPr>
              <a:t>, (squares of those of YM):</a:t>
            </a:r>
          </a:p>
        </p:txBody>
      </p:sp>
      <p:pic>
        <p:nvPicPr>
          <p:cNvPr id="20277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52513"/>
            <a:ext cx="223202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7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052513"/>
            <a:ext cx="20875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7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89138"/>
            <a:ext cx="19431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7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437063"/>
            <a:ext cx="1512887" cy="404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79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2857496"/>
            <a:ext cx="2160588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80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643182"/>
            <a:ext cx="2665412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82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4365625"/>
            <a:ext cx="3889375" cy="51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84" name="Picture 3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5734050"/>
            <a:ext cx="17272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85" name="Picture 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7313" y="5661025"/>
            <a:ext cx="2016125" cy="1046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91" name="Picture 3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5734050"/>
            <a:ext cx="6318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92" name="Picture 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1863" y="5734050"/>
            <a:ext cx="6318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94" name="Picture 4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51500" y="6021388"/>
            <a:ext cx="4318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99" name="Picture 4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6523038"/>
            <a:ext cx="358775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3" name="Picture 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7763" y="5949950"/>
            <a:ext cx="360362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4" name="Picture 5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6523038"/>
            <a:ext cx="236538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5" name="Picture 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1638" y="6523038"/>
            <a:ext cx="360362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6" name="Picture 5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64163" y="6146800"/>
            <a:ext cx="72072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7" name="Picture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0425" y="6146800"/>
            <a:ext cx="72072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8" name="Picture 5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7763" y="6523038"/>
            <a:ext cx="360362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809" name="Picture 5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51500" y="6523038"/>
            <a:ext cx="360363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2810" name="Rectangle 58"/>
          <p:cNvSpPr>
            <a:spLocks noChangeArrowheads="1"/>
          </p:cNvSpPr>
          <p:nvPr/>
        </p:nvSpPr>
        <p:spPr bwMode="auto">
          <a:xfrm>
            <a:off x="900113" y="2708275"/>
            <a:ext cx="6840537" cy="936625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11" name="Rectangle 59"/>
          <p:cNvSpPr>
            <a:spLocks noChangeArrowheads="1"/>
          </p:cNvSpPr>
          <p:nvPr/>
        </p:nvSpPr>
        <p:spPr bwMode="auto">
          <a:xfrm>
            <a:off x="2771775" y="981075"/>
            <a:ext cx="4897438" cy="792163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812" name="Rectangle 60"/>
          <p:cNvSpPr>
            <a:spLocks noChangeArrowheads="1"/>
          </p:cNvSpPr>
          <p:nvPr/>
        </p:nvSpPr>
        <p:spPr bwMode="auto">
          <a:xfrm>
            <a:off x="6786578" y="5786454"/>
            <a:ext cx="15795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FFCC00"/>
                </a:solidFill>
              </a:rPr>
              <a:t>(</a:t>
            </a:r>
            <a:r>
              <a:rPr lang="en-GB" sz="2000" dirty="0" err="1">
                <a:solidFill>
                  <a:srgbClr val="FFCC00"/>
                </a:solidFill>
              </a:rPr>
              <a:t>Xu</a:t>
            </a:r>
            <a:r>
              <a:rPr lang="en-GB" sz="2000" dirty="0">
                <a:solidFill>
                  <a:srgbClr val="FFCC00"/>
                </a:solidFill>
              </a:rPr>
              <a:t>, Zhang, </a:t>
            </a:r>
          </a:p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FFCC00"/>
                </a:solidFill>
              </a:rPr>
              <a:t>Chang)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202813" name="Rectangle 61"/>
          <p:cNvSpPr>
            <a:spLocks noChangeArrowheads="1"/>
          </p:cNvSpPr>
          <p:nvPr/>
        </p:nvSpPr>
        <p:spPr bwMode="auto">
          <a:xfrm>
            <a:off x="214282" y="5643578"/>
            <a:ext cx="6335712" cy="10810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2814" name="Picture 6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4292600"/>
            <a:ext cx="1871663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2815" name="Text Box 63"/>
          <p:cNvSpPr txBox="1">
            <a:spLocks noChangeArrowheads="1"/>
          </p:cNvSpPr>
          <p:nvPr/>
        </p:nvSpPr>
        <p:spPr bwMode="auto">
          <a:xfrm>
            <a:off x="0" y="1844675"/>
            <a:ext cx="40322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GB" sz="2000">
                <a:solidFill>
                  <a:srgbClr val="FF3300"/>
                </a:solidFill>
              </a:rPr>
              <a:t>Different representations of </a:t>
            </a:r>
          </a:p>
          <a:p>
            <a:pPr marL="342900" indent="-342900">
              <a:buFontTx/>
              <a:buNone/>
            </a:pPr>
            <a:r>
              <a:rPr lang="en-GB" sz="2000">
                <a:solidFill>
                  <a:srgbClr val="FF3300"/>
                </a:solidFill>
              </a:rPr>
              <a:t>the Lorentz group</a:t>
            </a:r>
            <a:endParaRPr lang="en-U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1AA1-9BC8-4B6F-9D00-CFF3186CB9F3}" type="slidenum">
              <a:rPr lang="en-US"/>
              <a:pPr/>
              <a:t>12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Scattering amplitudes in D=4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Amplitudes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in YM theories and gravity theories can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hence be 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expressed via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None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     The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external </a:t>
            </a:r>
            <a:r>
              <a:rPr lang="en-GB" dirty="0" err="1">
                <a:solidFill>
                  <a:srgbClr val="000000"/>
                </a:solidFill>
                <a:latin typeface="Arial" charset="0"/>
              </a:rPr>
              <a:t>helicies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Tx/>
              <a:buNone/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e.g. : A(1</a:t>
            </a:r>
            <a:r>
              <a:rPr lang="en-GB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,2</a:t>
            </a:r>
            <a:r>
              <a:rPr lang="en-GB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,3</a:t>
            </a:r>
            <a:r>
              <a:rPr lang="en-GB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,4</a:t>
            </a:r>
            <a:r>
              <a:rPr lang="en-GB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, .. ) 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Tx/>
              <a:buNone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32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652838"/>
            <a:ext cx="982663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28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888" y="3581400"/>
            <a:ext cx="966787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5638800" y="3581400"/>
            <a:ext cx="2089150" cy="12954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0631" y="2819400"/>
            <a:ext cx="6487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MHV Amplitudes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9A09-F8F2-4DF1-8F1D-1AD6494D5E33}" type="slidenum">
              <a:rPr lang="en-US"/>
              <a:pPr/>
              <a:t>14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 Yang-Mills MHV-amplitudes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dirty="0">
                <a:solidFill>
                  <a:srgbClr val="000000"/>
                </a:solidFill>
                <a:latin typeface="Arial" charset="0"/>
              </a:rPr>
              <a:t>(n) same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helicities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vanishes</a:t>
            </a:r>
          </a:p>
          <a:p>
            <a:pPr>
              <a:buFontTx/>
              <a:buNone/>
            </a:pPr>
            <a:endParaRPr lang="en-GB" sz="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20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GB" sz="2000" baseline="30000" dirty="0" smtClean="0">
                <a:solidFill>
                  <a:srgbClr val="000000"/>
                </a:solidFill>
                <a:latin typeface="Arial" charset="0"/>
              </a:rPr>
              <a:t>tree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(1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,2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,3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,4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,..) = 0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n-1) same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helicities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vanishes</a:t>
            </a: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	A</a:t>
            </a:r>
            <a:r>
              <a:rPr lang="en-GB" sz="2000" baseline="30000" dirty="0" smtClean="0">
                <a:solidFill>
                  <a:srgbClr val="000000"/>
                </a:solidFill>
                <a:latin typeface="Arial" charset="0"/>
              </a:rPr>
              <a:t>tree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(1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,2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,..,j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,..) = 0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7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n-2) same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helicities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:	</a:t>
            </a:r>
            <a:r>
              <a:rPr lang="en-GB" sz="1050" dirty="0" smtClean="0">
                <a:solidFill>
                  <a:srgbClr val="000000"/>
                </a:solidFill>
                <a:latin typeface="Arial" charset="0"/>
              </a:rPr>
              <a:t>	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1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1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GB" sz="2000" baseline="30000" dirty="0" smtClean="0">
                <a:solidFill>
                  <a:srgbClr val="000000"/>
                </a:solidFill>
                <a:latin typeface="Arial" charset="0"/>
              </a:rPr>
              <a:t>tree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(1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,2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,..,j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,..,k</a:t>
            </a:r>
            <a:r>
              <a:rPr lang="en-GB" sz="20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,..)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=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  <a:p>
            <a:pPr lvl="2">
              <a:buNone/>
            </a:pPr>
            <a:endParaRPr lang="en-GB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GB" sz="2000" dirty="0" smtClean="0">
              <a:solidFill>
                <a:srgbClr val="FFCC0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Reflection properties: 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(1,2,3,..,n) = (-1)</a:t>
            </a:r>
            <a:r>
              <a:rPr lang="en-GB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GB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(n,n-1,..,2,1)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Dual Ward: 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(1,2,..,n) + A</a:t>
            </a:r>
            <a:r>
              <a:rPr lang="en-GB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(1,3,2,..n)+..+A</a:t>
            </a:r>
            <a:r>
              <a:rPr lang="en-GB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(1,perm[2,..n]) = 0</a:t>
            </a:r>
          </a:p>
          <a:p>
            <a:pPr marL="457200" indent="-457200">
              <a:buFontTx/>
              <a:buAutoNum type="arabicParenR"/>
            </a:pP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Further identities 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we will see….</a:t>
            </a: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5072066" y="1285860"/>
            <a:ext cx="3571900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Tree amplitudes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5003800" y="2071678"/>
            <a:ext cx="4140200" cy="134806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>
              <a:buFontTx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lvl="2" algn="l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First </a:t>
            </a:r>
            <a:r>
              <a:rPr lang="en-GB" sz="2400" dirty="0">
                <a:solidFill>
                  <a:srgbClr val="000000"/>
                </a:solidFill>
              </a:rPr>
              <a:t>non-trivial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lvl="2" algn="l"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example: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609600" y="1600200"/>
            <a:ext cx="3429000" cy="3810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20" name="Rectangle 8"/>
          <p:cNvSpPr>
            <a:spLocks noChangeArrowheads="1"/>
          </p:cNvSpPr>
          <p:nvPr/>
        </p:nvSpPr>
        <p:spPr bwMode="auto">
          <a:xfrm>
            <a:off x="609600" y="2514600"/>
            <a:ext cx="3429000" cy="3810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609600" y="3581400"/>
            <a:ext cx="5334000" cy="8382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5989220" y="2928934"/>
            <a:ext cx="2528156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One </a:t>
            </a:r>
            <a:r>
              <a:rPr lang="en-GB" sz="2400" dirty="0">
                <a:solidFill>
                  <a:srgbClr val="FF0000"/>
                </a:solidFill>
              </a:rPr>
              <a:t>single term!!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717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99688"/>
            <a:ext cx="2364776" cy="81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63100" y="4286256"/>
            <a:ext cx="7243564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Many relations between YM amplitudes, e.g.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334000" y="3276600"/>
            <a:ext cx="571505" cy="42862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9835-E76B-44B8-A37E-F653ECA4AEA7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646112"/>
          </a:xfrm>
        </p:spPr>
        <p:txBody>
          <a:bodyPr/>
          <a:lstStyle/>
          <a:p>
            <a:r>
              <a:rPr lang="da-DK" sz="4000" dirty="0" err="1">
                <a:solidFill>
                  <a:srgbClr val="000000"/>
                </a:solidFill>
                <a:latin typeface="Arial Unicode MS" pitchFamily="34" charset="-128"/>
              </a:rPr>
              <a:t>Gravity</a:t>
            </a:r>
            <a:r>
              <a:rPr lang="da-DK" sz="4000" dirty="0">
                <a:solidFill>
                  <a:srgbClr val="000000"/>
                </a:solidFill>
                <a:latin typeface="Arial Unicode MS" pitchFamily="34" charset="-128"/>
              </a:rPr>
              <a:t> Amplitudes</a:t>
            </a:r>
            <a:endParaRPr lang="en-US" sz="4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7847013" cy="5257800"/>
          </a:xfrm>
        </p:spPr>
        <p:txBody>
          <a:bodyPr/>
          <a:lstStyle/>
          <a:p>
            <a:pPr>
              <a:buFontTx/>
              <a:buNone/>
            </a:pPr>
            <a:r>
              <a:rPr lang="da-DK" sz="2800" dirty="0" err="1">
                <a:solidFill>
                  <a:srgbClr val="000000"/>
                </a:solidFill>
                <a:latin typeface="Arial Unicode MS" pitchFamily="34" charset="-128"/>
              </a:rPr>
              <a:t>Expand</a:t>
            </a:r>
            <a:r>
              <a:rPr lang="da-DK" sz="28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a-DK" sz="2800" dirty="0" err="1">
                <a:solidFill>
                  <a:srgbClr val="000000"/>
                </a:solidFill>
                <a:latin typeface="Arial Unicode MS" pitchFamily="34" charset="-128"/>
              </a:rPr>
              <a:t>Einstein-Hilbert</a:t>
            </a:r>
            <a:r>
              <a:rPr lang="da-DK" sz="28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a-DK" sz="2800" dirty="0" err="1">
                <a:solidFill>
                  <a:srgbClr val="000000"/>
                </a:solidFill>
                <a:latin typeface="Arial Unicode MS" pitchFamily="34" charset="-128"/>
              </a:rPr>
              <a:t>Lagrangian</a:t>
            </a:r>
            <a:r>
              <a:rPr lang="da-DK" sz="2800" dirty="0">
                <a:solidFill>
                  <a:srgbClr val="000000"/>
                </a:solidFill>
                <a:latin typeface="Arial Unicode MS" pitchFamily="34" charset="-128"/>
              </a:rPr>
              <a:t> :</a:t>
            </a:r>
          </a:p>
          <a:p>
            <a:endParaRPr lang="da-DK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buFontTx/>
              <a:buNone/>
            </a:pPr>
            <a:endParaRPr lang="da-DK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buFontTx/>
              <a:buNone/>
            </a:pPr>
            <a:r>
              <a:rPr lang="da-DK" sz="2800" dirty="0">
                <a:solidFill>
                  <a:srgbClr val="000000"/>
                </a:solidFill>
                <a:latin typeface="Arial Unicode MS" pitchFamily="34" charset="-128"/>
              </a:rPr>
              <a:t>	</a:t>
            </a:r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 flipH="1">
            <a:off x="5580063" y="2997200"/>
            <a:ext cx="1439862" cy="2016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 flipV="1">
            <a:off x="5219700" y="3213100"/>
            <a:ext cx="2089150" cy="16557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894" name="Line 6"/>
          <p:cNvSpPr>
            <a:spLocks noChangeShapeType="1"/>
          </p:cNvSpPr>
          <p:nvPr/>
        </p:nvSpPr>
        <p:spPr bwMode="auto">
          <a:xfrm flipV="1">
            <a:off x="5795963" y="2924175"/>
            <a:ext cx="1728787" cy="1873250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4357686" y="1428736"/>
            <a:ext cx="4786314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Features:</a:t>
            </a:r>
          </a:p>
          <a:p>
            <a:pPr marL="342900" indent="-342900" algn="l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Infinitely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many </a:t>
            </a:r>
            <a:r>
              <a:rPr lang="en-GB" sz="2400" dirty="0" smtClean="0">
                <a:solidFill>
                  <a:srgbClr val="000000"/>
                </a:solidFill>
              </a:rPr>
              <a:t>vertices</a:t>
            </a:r>
          </a:p>
          <a:p>
            <a:pPr marL="342900" indent="-342900" algn="l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Huge expressions </a:t>
            </a:r>
            <a:r>
              <a:rPr lang="en-GB" sz="2400" dirty="0" smtClean="0">
                <a:solidFill>
                  <a:srgbClr val="000000"/>
                </a:solidFill>
              </a:rPr>
              <a:t>for vertices!</a:t>
            </a:r>
          </a:p>
          <a:p>
            <a:pPr marL="342900" indent="-342900" algn="l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No manifest </a:t>
            </a:r>
            <a:r>
              <a:rPr lang="en-GB" sz="2400" dirty="0" smtClean="0">
                <a:solidFill>
                  <a:srgbClr val="FF0000"/>
                </a:solidFill>
              </a:rPr>
              <a:t>cancellations</a:t>
            </a:r>
            <a:r>
              <a:rPr lang="en-GB" sz="2400" dirty="0" smtClean="0">
                <a:solidFill>
                  <a:srgbClr val="000000"/>
                </a:solidFill>
              </a:rPr>
              <a:t> nor</a:t>
            </a:r>
          </a:p>
          <a:p>
            <a:pPr marL="342900" indent="-342900" algn="l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simplifications</a:t>
            </a:r>
          </a:p>
          <a:p>
            <a:pPr marL="342900" indent="-342900" algn="l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498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3384550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4989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2571744"/>
            <a:ext cx="2808287" cy="595312"/>
          </a:xfrm>
          <a:noFill/>
          <a:ln/>
        </p:spPr>
      </p:pic>
      <p:pic>
        <p:nvPicPr>
          <p:cNvPr id="54990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267200"/>
            <a:ext cx="8569325" cy="178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914400" y="5715000"/>
            <a:ext cx="1228725" cy="396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>
                <a:solidFill>
                  <a:srgbClr val="FF9900"/>
                </a:solidFill>
              </a:rPr>
              <a:t>(Sannan)</a:t>
            </a:r>
            <a:endParaRPr lang="en-US" sz="2000">
              <a:solidFill>
                <a:srgbClr val="FF9900"/>
              </a:solidFill>
            </a:endParaRPr>
          </a:p>
        </p:txBody>
      </p:sp>
      <p:sp>
        <p:nvSpPr>
          <p:cNvPr id="549903" name="Rectangle 15"/>
          <p:cNvSpPr>
            <a:spLocks noChangeArrowheads="1"/>
          </p:cNvSpPr>
          <p:nvPr/>
        </p:nvSpPr>
        <p:spPr bwMode="auto">
          <a:xfrm>
            <a:off x="357158" y="1714488"/>
            <a:ext cx="3643338" cy="17145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4" name="Rectangle 16"/>
          <p:cNvSpPr>
            <a:spLocks noChangeArrowheads="1"/>
          </p:cNvSpPr>
          <p:nvPr/>
        </p:nvSpPr>
        <p:spPr bwMode="auto">
          <a:xfrm>
            <a:off x="381000" y="4191000"/>
            <a:ext cx="8424863" cy="19446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533400" y="4724400"/>
            <a:ext cx="16573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GB" sz="2800">
                <a:solidFill>
                  <a:srgbClr val="FF3300"/>
                </a:solidFill>
              </a:rPr>
              <a:t>45 terms + sym</a:t>
            </a:r>
            <a:endParaRPr 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54A2-5232-4CDE-8FC2-3CDB5B94B55E}" type="slidenum">
              <a:rPr lang="en-US"/>
              <a:pPr/>
              <a:t>16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Simplifications from Spinor-Helicity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5491" name="Oval 3"/>
          <p:cNvSpPr>
            <a:spLocks noChangeArrowheads="1"/>
          </p:cNvSpPr>
          <p:nvPr/>
        </p:nvSpPr>
        <p:spPr bwMode="auto">
          <a:xfrm>
            <a:off x="3492500" y="22050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755650" y="4365625"/>
            <a:ext cx="4779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>
                <a:solidFill>
                  <a:srgbClr val="000000"/>
                </a:solidFill>
              </a:rPr>
              <a:t>Vanish in spinor helicity formalism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5795963" y="4652963"/>
            <a:ext cx="1233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>
                <a:solidFill>
                  <a:srgbClr val="000000"/>
                </a:solidFill>
              </a:rPr>
              <a:t>Gravity: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5580063" y="1557338"/>
            <a:ext cx="3352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>
                <a:solidFill>
                  <a:srgbClr val="FF3300"/>
                </a:solidFill>
              </a:rPr>
              <a:t>Huge simplifications</a:t>
            </a:r>
            <a:endParaRPr lang="en-US" sz="2800">
              <a:solidFill>
                <a:srgbClr val="FF3300"/>
              </a:solidFill>
            </a:endParaRPr>
          </a:p>
        </p:txBody>
      </p:sp>
      <p:pic>
        <p:nvPicPr>
          <p:cNvPr id="5754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7345362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5496" name="Line 8"/>
          <p:cNvSpPr>
            <a:spLocks noChangeShapeType="1"/>
          </p:cNvSpPr>
          <p:nvPr/>
        </p:nvSpPr>
        <p:spPr bwMode="auto">
          <a:xfrm flipH="1">
            <a:off x="2916238" y="1989138"/>
            <a:ext cx="142875" cy="9350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497" name="Line 9"/>
          <p:cNvSpPr>
            <a:spLocks noChangeShapeType="1"/>
          </p:cNvSpPr>
          <p:nvPr/>
        </p:nvSpPr>
        <p:spPr bwMode="auto">
          <a:xfrm>
            <a:off x="3276600" y="1989138"/>
            <a:ext cx="574675" cy="431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 flipV="1">
            <a:off x="1403350" y="3933825"/>
            <a:ext cx="1584325" cy="1295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499" name="Text Box 11"/>
          <p:cNvSpPr txBox="1">
            <a:spLocks noChangeArrowheads="1"/>
          </p:cNvSpPr>
          <p:nvPr/>
        </p:nvSpPr>
        <p:spPr bwMode="auto">
          <a:xfrm>
            <a:off x="1835150" y="5013325"/>
            <a:ext cx="1323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>
                <a:solidFill>
                  <a:srgbClr val="000000"/>
                </a:solidFill>
              </a:rPr>
              <a:t>Contractions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755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3679825" cy="48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45125"/>
            <a:ext cx="1655763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373688"/>
            <a:ext cx="1871663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5734050"/>
            <a:ext cx="72072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5229225"/>
            <a:ext cx="6318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5229225"/>
            <a:ext cx="6318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5734050"/>
            <a:ext cx="72072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7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5516563"/>
            <a:ext cx="360362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8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5445125"/>
            <a:ext cx="360363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0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6092825"/>
            <a:ext cx="360362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1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6237288"/>
            <a:ext cx="360363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5511" name="Text Box 23"/>
          <p:cNvSpPr txBox="1">
            <a:spLocks noChangeArrowheads="1"/>
          </p:cNvSpPr>
          <p:nvPr/>
        </p:nvSpPr>
        <p:spPr bwMode="auto">
          <a:xfrm>
            <a:off x="7486650" y="2349500"/>
            <a:ext cx="16573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GB" sz="2800">
                <a:solidFill>
                  <a:srgbClr val="FF3300"/>
                </a:solidFill>
              </a:rPr>
              <a:t>45 terms + sym</a:t>
            </a:r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575512" name="Line 24"/>
          <p:cNvSpPr>
            <a:spLocks noChangeShapeType="1"/>
          </p:cNvSpPr>
          <p:nvPr/>
        </p:nvSpPr>
        <p:spPr bwMode="auto">
          <a:xfrm>
            <a:off x="8316913" y="3429000"/>
            <a:ext cx="0" cy="7207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513" name="Rectangle 25"/>
          <p:cNvSpPr>
            <a:spLocks noChangeArrowheads="1"/>
          </p:cNvSpPr>
          <p:nvPr/>
        </p:nvSpPr>
        <p:spPr bwMode="auto">
          <a:xfrm>
            <a:off x="611188" y="4941888"/>
            <a:ext cx="4248150" cy="151130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514" name="Rectangle 26"/>
          <p:cNvSpPr>
            <a:spLocks noChangeArrowheads="1"/>
          </p:cNvSpPr>
          <p:nvPr/>
        </p:nvSpPr>
        <p:spPr bwMode="auto">
          <a:xfrm>
            <a:off x="5364163" y="645318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5515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6165850"/>
            <a:ext cx="360362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5516" name="Rectangle 28"/>
          <p:cNvSpPr>
            <a:spLocks noChangeArrowheads="1"/>
          </p:cNvSpPr>
          <p:nvPr/>
        </p:nvSpPr>
        <p:spPr bwMode="auto">
          <a:xfrm>
            <a:off x="5651500" y="4581525"/>
            <a:ext cx="1584325" cy="1871663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517" name="Rectangle 29"/>
          <p:cNvSpPr>
            <a:spLocks noChangeArrowheads="1"/>
          </p:cNvSpPr>
          <p:nvPr/>
        </p:nvSpPr>
        <p:spPr bwMode="auto">
          <a:xfrm>
            <a:off x="395288" y="2276475"/>
            <a:ext cx="7200900" cy="17287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5518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395413"/>
            <a:ext cx="1368425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5519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1725" y="4724400"/>
            <a:ext cx="1547813" cy="153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2792" y="2819400"/>
            <a:ext cx="49831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String theory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String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8305800" cy="609600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Different form for amplitude</a:t>
            </a:r>
          </a:p>
          <a:p>
            <a:pPr lvl="1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lvl="2">
              <a:buNone/>
            </a:pPr>
            <a:endParaRPr lang="en-US" sz="3200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lvl="2">
              <a:buNone/>
            </a:pPr>
            <a:endParaRPr lang="en-US" sz="3200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1828800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Feynman diagrams sums 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separate kinematic poles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205740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String theory 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adds channels up..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895600"/>
            <a:ext cx="1828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&lt;-&gt;</a:t>
            </a: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2950" y="5518153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Line 60"/>
          <p:cNvSpPr>
            <a:spLocks noChangeShapeType="1"/>
          </p:cNvSpPr>
          <p:nvPr/>
        </p:nvSpPr>
        <p:spPr bwMode="auto">
          <a:xfrm>
            <a:off x="8285172" y="4745038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>
            <a:off x="9163050" y="4878390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1987528" y="5167314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090" y="5095876"/>
            <a:ext cx="4286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73280" y="4953000"/>
            <a:ext cx="42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30470" y="509587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3346" y="538162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73346" y="573881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59032" y="5881694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3214" y="502443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344718" y="473868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773346" y="49530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916090" y="5953132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cxnSp>
        <p:nvCxnSpPr>
          <p:cNvPr id="24" name="Straight Connector 23"/>
          <p:cNvCxnSpPr/>
          <p:nvPr/>
        </p:nvCxnSpPr>
        <p:spPr bwMode="auto">
          <a:xfrm rot="16200000" flipH="1">
            <a:off x="3630602" y="53816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3604407" y="5622137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844916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880635" y="5774537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059230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273544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4487858" y="53816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4487858" y="5595942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6200000" flipH="1">
            <a:off x="5345114" y="50958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559428" y="50958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416552" y="545306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59428" y="5595942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5416552" y="5738818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5452271" y="5988851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6200000" flipH="1">
            <a:off x="5559428" y="609600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 flipH="1" flipV="1">
            <a:off x="5345114" y="609600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6702436" y="53816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 flipH="1" flipV="1">
            <a:off x="6676241" y="5622137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916750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6952469" y="5774537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131064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345378" y="559594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7559692" y="53816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7559692" y="5595942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6738949" y="5416553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8202634" y="5453066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916486" y="545306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130932" y="545306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130536" y="545306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416288" y="509587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3416288" y="581025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5130800" y="481012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5702304" y="481012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6773874" y="488156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6488122" y="509587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6488122" y="581025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60" name="Rectangle 59"/>
          <p:cNvSpPr/>
          <p:nvPr/>
        </p:nvSpPr>
        <p:spPr>
          <a:xfrm>
            <a:off x="3773478" y="5238752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59428" y="5238752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16750" y="5238752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4495800" cy="685800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Notion of 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color ordering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String theory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2905125"/>
            <a:ext cx="3694895" cy="44767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646879"/>
            <a:ext cx="2559050" cy="5029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6610344" y="374808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6584149" y="398859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824658" y="396240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6860377" y="414099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38972" y="396240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253286" y="396240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7467600" y="374808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7467600" y="396240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396030" y="346233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396030" y="417671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753220" y="360521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486400" y="2286000"/>
            <a:ext cx="2898750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 indent="-34290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Color ordered </a:t>
            </a:r>
          </a:p>
          <a:p>
            <a:pPr marL="342900" lvl="2" indent="-342900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Feynman rules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2081210" y="4391028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09772" y="4319590"/>
            <a:ext cx="4286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2366962" y="4176714"/>
            <a:ext cx="42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2724152" y="431959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2867028" y="4605342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2867028" y="4962532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109" name="Rectangle 108"/>
          <p:cNvSpPr/>
          <p:nvPr/>
        </p:nvSpPr>
        <p:spPr>
          <a:xfrm>
            <a:off x="2652714" y="510540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866896" y="42481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11" name="Rectangle 110"/>
          <p:cNvSpPr/>
          <p:nvPr/>
        </p:nvSpPr>
        <p:spPr>
          <a:xfrm>
            <a:off x="2438400" y="39624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112" name="Rectangle 111"/>
          <p:cNvSpPr/>
          <p:nvPr/>
        </p:nvSpPr>
        <p:spPr>
          <a:xfrm>
            <a:off x="2867028" y="417671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113" name="Rectangle 112"/>
          <p:cNvSpPr/>
          <p:nvPr/>
        </p:nvSpPr>
        <p:spPr>
          <a:xfrm>
            <a:off x="2009772" y="5176846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715000"/>
            <a:ext cx="8410437" cy="9135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628" y="2819400"/>
            <a:ext cx="46075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6936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8D3A-FF6F-474A-BA31-FEC461814FC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Screen shot 2011-04-19 at 7.03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251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2416" y="579120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…a more efficient way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noProof="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Gravity Amplitudes</a:t>
            </a:r>
            <a:endParaRPr lang="en-US" noProof="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93E0-DCC7-4CB0-B5EC-664CBDBC7260}" type="slidenum">
              <a:rPr lang="en-US">
                <a:latin typeface="cmr10"/>
              </a:rPr>
              <a:pPr/>
              <a:t>21</a:t>
            </a:fld>
            <a:endParaRPr lang="en-US" dirty="0">
              <a:latin typeface="cmr10"/>
            </a:endParaRPr>
          </a:p>
        </p:txBody>
      </p:sp>
      <p:pic>
        <p:nvPicPr>
          <p:cNvPr id="259107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191" y="4137029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8247060" y="2854324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7642" y="5345112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67" y="5345112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8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91000"/>
            <a:ext cx="6113462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9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17" y="5345112"/>
            <a:ext cx="7810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0" name="Line 60"/>
          <p:cNvSpPr>
            <a:spLocks noChangeShapeType="1"/>
          </p:cNvSpPr>
          <p:nvPr/>
        </p:nvSpPr>
        <p:spPr bwMode="auto">
          <a:xfrm>
            <a:off x="8142312" y="5664216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04800" y="4953000"/>
            <a:ext cx="141637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Closed String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Amplitude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819503" y="4833942"/>
            <a:ext cx="1267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Left-movers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331473" y="4833942"/>
            <a:ext cx="1404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Right-movers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765284" y="5119694"/>
            <a:ext cx="137078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Sum over 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permutations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762264" y="4833942"/>
            <a:ext cx="10001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Phase factor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976974" y="5191132"/>
            <a:ext cx="265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(</a:t>
            </a:r>
            <a:r>
              <a:rPr lang="da-DK" sz="2000" dirty="0" err="1" smtClean="0">
                <a:solidFill>
                  <a:srgbClr val="008000"/>
                </a:solidFill>
                <a:latin typeface="Arial Unicode MS"/>
                <a:cs typeface="Arial Unicode MS"/>
              </a:rPr>
              <a:t>Kawai-Lewellen-Tye</a:t>
            </a:r>
            <a:r>
              <a:rPr lang="da-DK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)</a:t>
            </a:r>
            <a:endParaRPr lang="da-DK" sz="2000" dirty="0">
              <a:solidFill>
                <a:srgbClr val="008000"/>
              </a:solidFill>
              <a:latin typeface="Arial Unicode MS"/>
              <a:cs typeface="Arial Unicode M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934200" y="2819400"/>
            <a:ext cx="1795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Not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Left-Right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symmetric</a:t>
            </a:r>
            <a:endParaRPr lang="da-DK" sz="2400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112" name="Picture 1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447800"/>
            <a:ext cx="6992784" cy="653146"/>
          </a:xfrm>
          <a:prstGeom prst="rect">
            <a:avLst/>
          </a:prstGeom>
        </p:spPr>
      </p:pic>
      <p:pic>
        <p:nvPicPr>
          <p:cNvPr id="114" name="Picture 1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19400"/>
            <a:ext cx="5195298" cy="6421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Gravity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flipH="1">
            <a:off x="3615692" y="3963988"/>
            <a:ext cx="360362" cy="1428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612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(Link to individual Feynman diagrams lost..)</a:t>
            </a:r>
            <a:endParaRPr lang="en-US" sz="240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561" y="3729038"/>
            <a:ext cx="3382963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261" y="4089400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2486" y="4089400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9874" y="3729038"/>
            <a:ext cx="1547812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199" y="3871913"/>
            <a:ext cx="433387" cy="398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136" y="4089400"/>
            <a:ext cx="7810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14400" y="3657600"/>
            <a:ext cx="177003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Certain vertex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relations possible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5638800"/>
            <a:ext cx="3200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(Bern and Grant; </a:t>
            </a:r>
          </a:p>
          <a:p>
            <a:pPr marL="342900" indent="-342900">
              <a:buFontTx/>
              <a:buNone/>
            </a:pPr>
            <a:r>
              <a:rPr lang="en-US" sz="2000" dirty="0" err="1" smtClean="0">
                <a:solidFill>
                  <a:srgbClr val="008000"/>
                </a:solidFill>
                <a:latin typeface="Arial Unicode MS"/>
                <a:cs typeface="Arial Unicode MS"/>
              </a:rPr>
              <a:t>Ananth</a:t>
            </a:r>
            <a:r>
              <a:rPr lang="en-US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 and </a:t>
            </a:r>
            <a:r>
              <a:rPr lang="en-US" sz="2000" dirty="0" err="1" smtClean="0">
                <a:solidFill>
                  <a:srgbClr val="008000"/>
                </a:solidFill>
                <a:latin typeface="Arial Unicode MS"/>
                <a:cs typeface="Arial Unicode MS"/>
              </a:rPr>
              <a:t>Theisen</a:t>
            </a:r>
            <a:r>
              <a:rPr lang="en-US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;</a:t>
            </a:r>
            <a:endParaRPr lang="en-GB" sz="2000" dirty="0" smtClean="0">
              <a:solidFill>
                <a:srgbClr val="008000"/>
              </a:solidFill>
              <a:latin typeface="Arial Unicode MS"/>
              <a:cs typeface="Arial Unicode MS"/>
            </a:endParaRPr>
          </a:p>
          <a:p>
            <a:pPr marL="342900" indent="-342900">
              <a:buFontTx/>
              <a:buNone/>
            </a:pPr>
            <a:r>
              <a:rPr lang="en-US" sz="2000" dirty="0" err="1" smtClean="0">
                <a:solidFill>
                  <a:srgbClr val="008000"/>
                </a:solidFill>
                <a:latin typeface="Arial Unicode MS"/>
                <a:cs typeface="Arial Unicode MS"/>
              </a:rPr>
              <a:t>Hohm</a:t>
            </a:r>
            <a:r>
              <a:rPr lang="en-GB" sz="2000" dirty="0" smtClean="0">
                <a:solidFill>
                  <a:srgbClr val="008000"/>
                </a:solidFill>
                <a:latin typeface="Arial Unicode MS"/>
                <a:cs typeface="Arial Unicode MS"/>
              </a:rPr>
              <a:t>)</a:t>
            </a:r>
            <a:endParaRPr lang="en-US" sz="2000" dirty="0">
              <a:solidFill>
                <a:srgbClr val="008000"/>
              </a:solidFill>
              <a:latin typeface="Arial Unicode MS"/>
              <a:cs typeface="Arial Unicode MS"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>
            <a:off x="8218504" y="1120772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1195382" y="1562096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944" y="1490658"/>
            <a:ext cx="4286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81134" y="1347782"/>
            <a:ext cx="42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38324" y="149065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81200" y="177641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81200" y="213360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766886" y="22764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1068" y="141922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1552572" y="113346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981200" y="134778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1123944" y="234791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2838456" y="177641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2812261" y="2016919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052770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3088489" y="2169319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267084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481398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 flipH="1" flipV="1">
            <a:off x="3695712" y="177641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H="1">
            <a:off x="3695712" y="1990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6200000" flipH="1">
            <a:off x="4552968" y="149065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4767282" y="149065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624406" y="1847848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767282" y="1990724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4624406" y="2133600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4660125" y="2383633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6200000" flipH="1">
            <a:off x="4767282" y="2490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552968" y="2490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6200000" flipH="1">
            <a:off x="5910290" y="177641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5884095" y="2016919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124604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6160323" y="2169319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338918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553232" y="199072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 flipH="1" flipV="1">
            <a:off x="6767546" y="177641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H="1">
            <a:off x="6767546" y="1990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5946803" y="181133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7410488" y="1847848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124340" y="184784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338786" y="184784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338390" y="184784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624142" y="14906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2624142" y="220503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4338654" y="120490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60" name="Rectangle 59"/>
          <p:cNvSpPr/>
          <p:nvPr/>
        </p:nvSpPr>
        <p:spPr>
          <a:xfrm>
            <a:off x="4910158" y="1204906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5981728" y="127634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5695976" y="14906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63" name="Rectangle 62"/>
          <p:cNvSpPr/>
          <p:nvPr/>
        </p:nvSpPr>
        <p:spPr>
          <a:xfrm>
            <a:off x="5695976" y="220503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2981332" y="163353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767282" y="1633534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24604" y="1633534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29066" y="5181600"/>
            <a:ext cx="605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Concrete </a:t>
            </a:r>
            <a:r>
              <a:rPr lang="en-US" sz="24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Lagrangian</a:t>
            </a:r>
            <a:r>
              <a:rPr lang="en-US" sz="24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formulation possible?</a:t>
            </a:r>
            <a:endParaRPr lang="en-US" sz="240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93E0-DCC7-4CB0-B5EC-664CBDBC7260}" type="slidenum">
              <a:rPr lang="en-US"/>
              <a:pPr/>
              <a:t>23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charset="0"/>
              </a:rPr>
              <a:t>Gravity Amplitudes</a:t>
            </a:r>
          </a:p>
        </p:txBody>
      </p:sp>
      <p:pic>
        <p:nvPicPr>
          <p:cNvPr id="259107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789363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911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6192838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9115" name="Line 43"/>
          <p:cNvSpPr>
            <a:spLocks noChangeShapeType="1"/>
          </p:cNvSpPr>
          <p:nvPr/>
        </p:nvSpPr>
        <p:spPr bwMode="auto">
          <a:xfrm flipH="1">
            <a:off x="2627313" y="6381750"/>
            <a:ext cx="360362" cy="1428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9118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14488"/>
            <a:ext cx="5256212" cy="78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9124" name="Text Box 52"/>
          <p:cNvSpPr txBox="1">
            <a:spLocks noChangeArrowheads="1"/>
          </p:cNvSpPr>
          <p:nvPr/>
        </p:nvSpPr>
        <p:spPr bwMode="auto">
          <a:xfrm>
            <a:off x="357158" y="1000108"/>
            <a:ext cx="46094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KLT explicit representation: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59132" name="Line 60"/>
          <p:cNvSpPr>
            <a:spLocks noChangeShapeType="1"/>
          </p:cNvSpPr>
          <p:nvPr/>
        </p:nvSpPr>
        <p:spPr bwMode="auto">
          <a:xfrm>
            <a:off x="8604250" y="2997200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781050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5643570" y="150017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’  -&gt; 0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0000"/>
                </a:solidFill>
                <a:sym typeface="Symbol"/>
              </a:rPr>
              <a:t>e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  <a:sym typeface="Symbol"/>
              </a:rPr>
              <a:t>i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 -&gt; Polynomial (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sym typeface="Symbol"/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sym typeface="Symbol"/>
              </a:rPr>
              <a:t>ij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  <a:sym typeface="Symbol"/>
              </a:rPr>
              <a:t> </a:t>
            </a:r>
            <a:endParaRPr lang="en-US" sz="2000" dirty="0" smtClean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5857884" y="1428736"/>
            <a:ext cx="2571768" cy="1285884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428596" y="2643182"/>
            <a:ext cx="193675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manifest </a:t>
            </a:r>
          </a:p>
          <a:p>
            <a:pPr marL="342900" indent="-342900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crossing symmetry </a:t>
            </a: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2214546" y="2143116"/>
            <a:ext cx="790575" cy="360362"/>
          </a:xfrm>
          <a:prstGeom prst="ellipse">
            <a:avLst/>
          </a:prstGeom>
          <a:noFill/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357422" y="3500438"/>
            <a:ext cx="790575" cy="360362"/>
          </a:xfrm>
          <a:prstGeom prst="ellipse">
            <a:avLst/>
          </a:prstGeom>
          <a:noFill/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2500298" y="3857628"/>
            <a:ext cx="790575" cy="360362"/>
          </a:xfrm>
          <a:prstGeom prst="ellipse">
            <a:avLst/>
          </a:prstGeom>
          <a:noFill/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214414" y="514351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Line 8"/>
          <p:cNvSpPr>
            <a:spLocks noChangeShapeType="1"/>
          </p:cNvSpPr>
          <p:nvPr/>
        </p:nvSpPr>
        <p:spPr bwMode="auto">
          <a:xfrm flipH="1">
            <a:off x="2000232" y="2500307"/>
            <a:ext cx="428626" cy="28575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2214545" y="3214686"/>
            <a:ext cx="428627" cy="28575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71604" y="48577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Double poles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0" name="Oval 379"/>
          <p:cNvSpPr/>
          <p:nvPr/>
        </p:nvSpPr>
        <p:spPr bwMode="auto">
          <a:xfrm>
            <a:off x="1357290" y="5072074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285852" y="5000636"/>
            <a:ext cx="4286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82" name="Rectangle 381"/>
          <p:cNvSpPr/>
          <p:nvPr/>
        </p:nvSpPr>
        <p:spPr>
          <a:xfrm>
            <a:off x="1643042" y="4857760"/>
            <a:ext cx="42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383" name="Rectangle 382"/>
          <p:cNvSpPr/>
          <p:nvPr/>
        </p:nvSpPr>
        <p:spPr>
          <a:xfrm>
            <a:off x="2000232" y="500063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384" name="Rectangle 383"/>
          <p:cNvSpPr/>
          <p:nvPr/>
        </p:nvSpPr>
        <p:spPr>
          <a:xfrm>
            <a:off x="2143108" y="528638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385" name="Rectangle 384"/>
          <p:cNvSpPr/>
          <p:nvPr/>
        </p:nvSpPr>
        <p:spPr>
          <a:xfrm>
            <a:off x="2143108" y="564357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386" name="Rectangle 385"/>
          <p:cNvSpPr/>
          <p:nvPr/>
        </p:nvSpPr>
        <p:spPr>
          <a:xfrm>
            <a:off x="1928794" y="5786454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1142976" y="492919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388" name="Rectangle 387"/>
          <p:cNvSpPr/>
          <p:nvPr/>
        </p:nvSpPr>
        <p:spPr>
          <a:xfrm>
            <a:off x="1714480" y="457200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389" name="Rectangle 388"/>
          <p:cNvSpPr/>
          <p:nvPr/>
        </p:nvSpPr>
        <p:spPr>
          <a:xfrm>
            <a:off x="2143108" y="485776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390" name="Rectangle 389"/>
          <p:cNvSpPr/>
          <p:nvPr/>
        </p:nvSpPr>
        <p:spPr>
          <a:xfrm>
            <a:off x="1285852" y="5857892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cxnSp>
        <p:nvCxnSpPr>
          <p:cNvPr id="391" name="Straight Connector 390"/>
          <p:cNvCxnSpPr/>
          <p:nvPr/>
        </p:nvCxnSpPr>
        <p:spPr bwMode="auto">
          <a:xfrm rot="16200000" flipH="1">
            <a:off x="3000364" y="528638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/>
          <p:cNvCxnSpPr/>
          <p:nvPr/>
        </p:nvCxnSpPr>
        <p:spPr bwMode="auto">
          <a:xfrm rot="5400000" flipH="1" flipV="1">
            <a:off x="2974169" y="5526897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3" name="Straight Connector 392"/>
          <p:cNvCxnSpPr/>
          <p:nvPr/>
        </p:nvCxnSpPr>
        <p:spPr bwMode="auto">
          <a:xfrm>
            <a:off x="3214678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Straight Connector 393"/>
          <p:cNvCxnSpPr/>
          <p:nvPr/>
        </p:nvCxnSpPr>
        <p:spPr bwMode="auto">
          <a:xfrm rot="5400000">
            <a:off x="3250397" y="5679297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/>
          <p:nvPr/>
        </p:nvCxnSpPr>
        <p:spPr bwMode="auto">
          <a:xfrm>
            <a:off x="3428992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Straight Connector 395"/>
          <p:cNvCxnSpPr/>
          <p:nvPr/>
        </p:nvCxnSpPr>
        <p:spPr bwMode="auto">
          <a:xfrm>
            <a:off x="3643306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/>
          <p:nvPr/>
        </p:nvCxnSpPr>
        <p:spPr bwMode="auto">
          <a:xfrm rot="5400000" flipH="1" flipV="1">
            <a:off x="3857620" y="528638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8" name="Straight Connector 397"/>
          <p:cNvCxnSpPr/>
          <p:nvPr/>
        </p:nvCxnSpPr>
        <p:spPr bwMode="auto">
          <a:xfrm rot="16200000" flipH="1">
            <a:off x="3857620" y="5500702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9" name="Straight Connector 398"/>
          <p:cNvCxnSpPr/>
          <p:nvPr/>
        </p:nvCxnSpPr>
        <p:spPr bwMode="auto">
          <a:xfrm rot="16200000" flipH="1">
            <a:off x="4714876" y="500063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/>
          <p:nvPr/>
        </p:nvCxnSpPr>
        <p:spPr bwMode="auto">
          <a:xfrm rot="5400000">
            <a:off x="4929190" y="500063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1" name="Straight Connector 400"/>
          <p:cNvCxnSpPr/>
          <p:nvPr/>
        </p:nvCxnSpPr>
        <p:spPr bwMode="auto">
          <a:xfrm rot="5400000">
            <a:off x="4786314" y="535782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2" name="Straight Connector 401"/>
          <p:cNvCxnSpPr/>
          <p:nvPr/>
        </p:nvCxnSpPr>
        <p:spPr bwMode="auto">
          <a:xfrm>
            <a:off x="4929190" y="5500702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/>
          <p:nvPr/>
        </p:nvCxnSpPr>
        <p:spPr bwMode="auto">
          <a:xfrm rot="5400000">
            <a:off x="4786314" y="5643578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4" name="Straight Connector 403"/>
          <p:cNvCxnSpPr/>
          <p:nvPr/>
        </p:nvCxnSpPr>
        <p:spPr bwMode="auto">
          <a:xfrm rot="5400000">
            <a:off x="4822033" y="5893611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5" name="Straight Connector 404"/>
          <p:cNvCxnSpPr/>
          <p:nvPr/>
        </p:nvCxnSpPr>
        <p:spPr bwMode="auto">
          <a:xfrm rot="16200000" flipH="1">
            <a:off x="4929190" y="600076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6" name="Straight Connector 405"/>
          <p:cNvCxnSpPr/>
          <p:nvPr/>
        </p:nvCxnSpPr>
        <p:spPr bwMode="auto">
          <a:xfrm rot="5400000" flipH="1" flipV="1">
            <a:off x="4714876" y="600076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Straight Connector 406"/>
          <p:cNvCxnSpPr/>
          <p:nvPr/>
        </p:nvCxnSpPr>
        <p:spPr bwMode="auto">
          <a:xfrm rot="16200000" flipH="1">
            <a:off x="6072198" y="528638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8" name="Straight Connector 407"/>
          <p:cNvCxnSpPr/>
          <p:nvPr/>
        </p:nvCxnSpPr>
        <p:spPr bwMode="auto">
          <a:xfrm rot="5400000" flipH="1" flipV="1">
            <a:off x="6046003" y="5526897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" name="Straight Connector 408"/>
          <p:cNvCxnSpPr/>
          <p:nvPr/>
        </p:nvCxnSpPr>
        <p:spPr bwMode="auto">
          <a:xfrm>
            <a:off x="6286512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0" name="Straight Connector 409"/>
          <p:cNvCxnSpPr/>
          <p:nvPr/>
        </p:nvCxnSpPr>
        <p:spPr bwMode="auto">
          <a:xfrm rot="5400000">
            <a:off x="6322231" y="5679297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1" name="Straight Connector 410"/>
          <p:cNvCxnSpPr/>
          <p:nvPr/>
        </p:nvCxnSpPr>
        <p:spPr bwMode="auto">
          <a:xfrm>
            <a:off x="6500826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" name="Straight Connector 411"/>
          <p:cNvCxnSpPr/>
          <p:nvPr/>
        </p:nvCxnSpPr>
        <p:spPr bwMode="auto">
          <a:xfrm>
            <a:off x="6715140" y="5500702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Connector 412"/>
          <p:cNvCxnSpPr/>
          <p:nvPr/>
        </p:nvCxnSpPr>
        <p:spPr bwMode="auto">
          <a:xfrm rot="5400000" flipH="1" flipV="1">
            <a:off x="6929454" y="528638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4" name="Straight Connector 413"/>
          <p:cNvCxnSpPr/>
          <p:nvPr/>
        </p:nvCxnSpPr>
        <p:spPr bwMode="auto">
          <a:xfrm rot="16200000" flipH="1">
            <a:off x="6929454" y="5500702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/>
          <p:nvPr/>
        </p:nvCxnSpPr>
        <p:spPr bwMode="auto">
          <a:xfrm rot="5400000">
            <a:off x="6108711" y="5321313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6" name="Rectangle 415"/>
          <p:cNvSpPr/>
          <p:nvPr/>
        </p:nvSpPr>
        <p:spPr>
          <a:xfrm>
            <a:off x="7572396" y="5357826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417" name="Rectangle 416"/>
          <p:cNvSpPr/>
          <p:nvPr/>
        </p:nvSpPr>
        <p:spPr>
          <a:xfrm>
            <a:off x="4286248" y="535782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18" name="Rectangle 417"/>
          <p:cNvSpPr/>
          <p:nvPr/>
        </p:nvSpPr>
        <p:spPr>
          <a:xfrm>
            <a:off x="5500694" y="535782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19" name="Rectangle 418"/>
          <p:cNvSpPr/>
          <p:nvPr/>
        </p:nvSpPr>
        <p:spPr>
          <a:xfrm>
            <a:off x="2500298" y="535782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n-US" dirty="0"/>
          </a:p>
        </p:txBody>
      </p:sp>
      <p:sp>
        <p:nvSpPr>
          <p:cNvPr id="420" name="Rectangle 419"/>
          <p:cNvSpPr/>
          <p:nvPr/>
        </p:nvSpPr>
        <p:spPr>
          <a:xfrm>
            <a:off x="2786050" y="500063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21" name="Rectangle 420"/>
          <p:cNvSpPr/>
          <p:nvPr/>
        </p:nvSpPr>
        <p:spPr>
          <a:xfrm>
            <a:off x="2786050" y="571501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22" name="Rectangle 421"/>
          <p:cNvSpPr/>
          <p:nvPr/>
        </p:nvSpPr>
        <p:spPr>
          <a:xfrm>
            <a:off x="4500562" y="4714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23" name="Rectangle 422"/>
          <p:cNvSpPr/>
          <p:nvPr/>
        </p:nvSpPr>
        <p:spPr>
          <a:xfrm>
            <a:off x="5072066" y="471488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424" name="Rectangle 423"/>
          <p:cNvSpPr/>
          <p:nvPr/>
        </p:nvSpPr>
        <p:spPr>
          <a:xfrm>
            <a:off x="6143636" y="478632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25" name="Rectangle 424"/>
          <p:cNvSpPr/>
          <p:nvPr/>
        </p:nvSpPr>
        <p:spPr>
          <a:xfrm>
            <a:off x="5857884" y="500063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26" name="Rectangle 425"/>
          <p:cNvSpPr/>
          <p:nvPr/>
        </p:nvSpPr>
        <p:spPr>
          <a:xfrm>
            <a:off x="5857884" y="571501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427" name="Rectangle 426"/>
          <p:cNvSpPr/>
          <p:nvPr/>
        </p:nvSpPr>
        <p:spPr>
          <a:xfrm>
            <a:off x="3143240" y="5143512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4929190" y="5143512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6286512" y="5143512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4643438" y="435769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Sum gauge invariant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857224" y="4786322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1643042" y="435769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2285984" y="4643446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(4)</a:t>
            </a:r>
            <a:endParaRPr lang="en-US" dirty="0"/>
          </a:p>
        </p:txBody>
      </p:sp>
      <p:sp>
        <p:nvSpPr>
          <p:cNvPr id="434" name="Rectangle 433"/>
          <p:cNvSpPr/>
          <p:nvPr/>
        </p:nvSpPr>
        <p:spPr>
          <a:xfrm>
            <a:off x="5786446" y="5929330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(4)</a:t>
            </a:r>
            <a:endParaRPr lang="en-US" dirty="0"/>
          </a:p>
        </p:txBody>
      </p:sp>
      <p:sp>
        <p:nvSpPr>
          <p:cNvPr id="435" name="Rectangle 434"/>
          <p:cNvSpPr/>
          <p:nvPr/>
        </p:nvSpPr>
        <p:spPr>
          <a:xfrm>
            <a:off x="6357950" y="4929198"/>
            <a:ext cx="689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(s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124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sp>
        <p:nvSpPr>
          <p:cNvPr id="436" name="Line 8"/>
          <p:cNvSpPr>
            <a:spLocks noChangeShapeType="1"/>
          </p:cNvSpPr>
          <p:nvPr/>
        </p:nvSpPr>
        <p:spPr bwMode="auto">
          <a:xfrm>
            <a:off x="4357684" y="5143512"/>
            <a:ext cx="500067" cy="142876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" name="Line 8"/>
          <p:cNvSpPr>
            <a:spLocks noChangeShapeType="1"/>
          </p:cNvSpPr>
          <p:nvPr/>
        </p:nvSpPr>
        <p:spPr bwMode="auto">
          <a:xfrm flipH="1">
            <a:off x="3428993" y="5143512"/>
            <a:ext cx="428628" cy="142876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TextBox 437"/>
          <p:cNvSpPr txBox="1"/>
          <p:nvPr/>
        </p:nvSpPr>
        <p:spPr>
          <a:xfrm>
            <a:off x="6929454" y="335756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Higher point expressions quite bulky ..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642910" y="6286520"/>
            <a:ext cx="765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Interesting remark</a:t>
            </a:r>
            <a:r>
              <a:rPr lang="en-US" dirty="0" smtClean="0">
                <a:solidFill>
                  <a:srgbClr val="000000"/>
                </a:solidFill>
              </a:rPr>
              <a:t>: The KLT relations work </a:t>
            </a:r>
            <a:r>
              <a:rPr lang="en-US" u="sng" dirty="0" smtClean="0">
                <a:solidFill>
                  <a:srgbClr val="FF0000"/>
                </a:solidFill>
              </a:rPr>
              <a:t>independently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 external </a:t>
            </a:r>
            <a:r>
              <a:rPr lang="en-US" dirty="0" err="1" smtClean="0">
                <a:solidFill>
                  <a:srgbClr val="000000"/>
                </a:solidFill>
              </a:rPr>
              <a:t>polarisations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48000" y="27432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 smtClean="0">
                <a:ln>
                  <a:solidFill>
                    <a:srgbClr val="00CC99"/>
                  </a:solidFill>
                </a:ln>
                <a:solidFill>
                  <a:srgbClr val="008000"/>
                </a:solidFill>
                <a:latin typeface="Arial Unicode MS"/>
                <a:cs typeface="Arial Unicode MS"/>
              </a:rPr>
              <a:t>(Bern et al)</a:t>
            </a:r>
            <a:endParaRPr lang="en-US" sz="2000" dirty="0">
              <a:ln>
                <a:solidFill>
                  <a:srgbClr val="00CC99"/>
                </a:solidFill>
              </a:ln>
              <a:solidFill>
                <a:srgbClr val="008000"/>
              </a:solidFill>
              <a:latin typeface="Arial Unicode MS"/>
              <a:cs typeface="Arial Unicode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F20A-8026-4C36-9B8C-95E904D63384}" type="slidenum">
              <a:rPr lang="en-US"/>
              <a:pPr/>
              <a:t>24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Gravity MHV amplitudes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charset="0"/>
              </a:rPr>
              <a:t>Can be generated from KLT via YM MHV amplitudes.</a:t>
            </a:r>
          </a:p>
          <a:p>
            <a:pPr>
              <a:buFontTx/>
              <a:buNone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dirty="0">
              <a:solidFill>
                <a:schemeClr val="bg1"/>
              </a:solidFill>
              <a:latin typeface="Arial" charset="0"/>
            </a:endParaRPr>
          </a:p>
          <a:p>
            <a:pPr>
              <a:buNone/>
            </a:pPr>
            <a:r>
              <a:rPr lang="en-GB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GB" dirty="0" err="1">
                <a:solidFill>
                  <a:srgbClr val="008000"/>
                </a:solidFill>
                <a:latin typeface="Arial" charset="0"/>
              </a:rPr>
              <a:t>Berends-Giele-Kuijf</a:t>
            </a:r>
            <a:r>
              <a:rPr lang="en-GB" dirty="0">
                <a:solidFill>
                  <a:srgbClr val="008000"/>
                </a:solidFill>
                <a:latin typeface="Arial" charset="0"/>
              </a:rPr>
              <a:t>)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recursion formula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7632700" cy="182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285720" y="4572008"/>
            <a:ext cx="8569325" cy="19446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27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133600"/>
            <a:ext cx="4751388" cy="121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727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409950"/>
            <a:ext cx="7920038" cy="44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5651500" y="2205038"/>
            <a:ext cx="720725" cy="1444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748" name="Text Box 12"/>
          <p:cNvSpPr txBox="1">
            <a:spLocks noChangeArrowheads="1"/>
          </p:cNvSpPr>
          <p:nvPr/>
        </p:nvSpPr>
        <p:spPr bwMode="auto">
          <a:xfrm>
            <a:off x="6581775" y="2205038"/>
            <a:ext cx="185737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>
                <a:solidFill>
                  <a:srgbClr val="FF3300"/>
                </a:solidFill>
              </a:rPr>
              <a:t>Anti holomorphic </a:t>
            </a:r>
          </a:p>
          <a:p>
            <a:pPr marL="342900" indent="-342900">
              <a:buFontTx/>
              <a:buNone/>
            </a:pPr>
            <a:r>
              <a:rPr lang="en-GB">
                <a:solidFill>
                  <a:srgbClr val="FF3300"/>
                </a:solidFill>
              </a:rPr>
              <a:t>Contributions </a:t>
            </a:r>
          </a:p>
          <a:p>
            <a:pPr marL="342900" indent="-342900">
              <a:buFontTx/>
              <a:buNone/>
            </a:pPr>
            <a:r>
              <a:rPr lang="en-GB">
                <a:solidFill>
                  <a:srgbClr val="FF3300"/>
                </a:solidFill>
              </a:rPr>
              <a:t>– feature in gravity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5724525" y="2781300"/>
            <a:ext cx="863600" cy="6477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286000"/>
            <a:ext cx="531215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New relations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for Yang-Mills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New relations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274" y="2057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485289" y="1676400"/>
            <a:ext cx="54795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Kinematic structure in Yang-Mills: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1681163" cy="121131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623747" cy="347662"/>
          </a:xfrm>
          <a:prstGeom prst="rect">
            <a:avLst/>
          </a:prstGeom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114800" y="2590800"/>
            <a:ext cx="1447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20401" y="1676400"/>
            <a:ext cx="2807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(Bern, </a:t>
            </a:r>
            <a:r>
              <a:rPr lang="da-DK" dirty="0" err="1" smtClean="0">
                <a:solidFill>
                  <a:srgbClr val="008000"/>
                </a:solidFill>
              </a:rPr>
              <a:t>Carrasco</a:t>
            </a:r>
            <a:r>
              <a:rPr lang="da-DK" dirty="0" smtClean="0">
                <a:solidFill>
                  <a:srgbClr val="008000"/>
                </a:solidFill>
              </a:rPr>
              <a:t>, Johansson)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990600" y="4648200"/>
            <a:ext cx="497516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Relations between amplitudes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3200400" y="2743200"/>
            <a:ext cx="236220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4724401" y="2819400"/>
            <a:ext cx="5054824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Kinematic analogue </a:t>
            </a:r>
          </a:p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– not unique ??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99" y="5257800"/>
            <a:ext cx="38219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5181600" y="5943600"/>
            <a:ext cx="1371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6934200" y="5638800"/>
            <a:ext cx="80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err="1" smtClean="0">
                <a:solidFill>
                  <a:srgbClr val="000000"/>
                </a:solidFill>
              </a:rPr>
              <a:t>n</a:t>
            </a:r>
            <a:r>
              <a:rPr lang="en-GB" sz="2800" dirty="0" smtClean="0">
                <a:solidFill>
                  <a:srgbClr val="000000"/>
                </a:solidFill>
              </a:rPr>
              <a:t>-pt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5334000" y="4724400"/>
            <a:ext cx="50548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4pt vertex??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4149081"/>
            <a:ext cx="4320480" cy="37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933056"/>
            <a:ext cx="4104456" cy="648073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149081"/>
            <a:ext cx="5173662" cy="3789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/>
      <p:bldP spid="15" grpId="0" animBg="1"/>
      <p:bldP spid="16" grpId="0"/>
      <p:bldP spid="18" grpId="0" animBg="1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New relations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299054"/>
            <a:ext cx="6911993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3581400" cy="306758"/>
          </a:xfrm>
          <a:prstGeom prst="rect">
            <a:avLst/>
          </a:prstGeom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57200" y="3124200"/>
            <a:ext cx="16002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3500" dirty="0" smtClean="0">
                <a:solidFill>
                  <a:srgbClr val="000000"/>
                </a:solidFill>
              </a:rPr>
              <a:t>(n-3)!</a:t>
            </a:r>
            <a:endParaRPr lang="en-US" sz="3500" dirty="0">
              <a:solidFill>
                <a:srgbClr val="00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648200"/>
            <a:ext cx="2209556" cy="1317625"/>
          </a:xfrm>
          <a:prstGeom prst="rect">
            <a:avLst/>
          </a:prstGeom>
        </p:spPr>
      </p:pic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533400" y="1689454"/>
            <a:ext cx="144229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5 points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57914" y="4038600"/>
            <a:ext cx="5406298" cy="259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Nice new way to do gravity </a:t>
            </a:r>
          </a:p>
          <a:p>
            <a:pPr marL="342900" indent="-342900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     Double-copy gravity from YM!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572000"/>
            <a:ext cx="3048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da-DK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(Bern, </a:t>
            </a:r>
            <a:r>
              <a:rPr lang="da-DK" dirty="0" err="1" smtClean="0">
                <a:solidFill>
                  <a:srgbClr val="008000"/>
                </a:solidFill>
              </a:rPr>
              <a:t>Carrasco</a:t>
            </a:r>
            <a:r>
              <a:rPr lang="da-DK" dirty="0" smtClean="0">
                <a:solidFill>
                  <a:srgbClr val="008000"/>
                </a:solidFill>
              </a:rPr>
              <a:t>, Johansson;</a:t>
            </a:r>
          </a:p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Bern, </a:t>
            </a:r>
            <a:r>
              <a:rPr lang="da-DK" dirty="0" err="1" smtClean="0">
                <a:solidFill>
                  <a:srgbClr val="008000"/>
                </a:solidFill>
              </a:rPr>
              <a:t>Dennen</a:t>
            </a:r>
            <a:r>
              <a:rPr lang="da-DK" dirty="0" smtClean="0">
                <a:solidFill>
                  <a:srgbClr val="008000"/>
                </a:solidFill>
              </a:rPr>
              <a:t>, Huang, </a:t>
            </a:r>
            <a:r>
              <a:rPr lang="da-DK" dirty="0" err="1" smtClean="0">
                <a:solidFill>
                  <a:srgbClr val="008000"/>
                </a:solidFill>
              </a:rPr>
              <a:t>Kiermeier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3276600" y="3200400"/>
            <a:ext cx="46753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Basis where 3 legs are fixed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1905000" y="3505200"/>
            <a:ext cx="1371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5736" y="2636912"/>
            <a:ext cx="46534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err="1" smtClean="0">
                <a:solidFill>
                  <a:srgbClr val="000000"/>
                </a:solidFill>
              </a:rPr>
              <a:t>Monodromy</a:t>
            </a:r>
            <a:endParaRPr lang="en-GB" sz="66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92280" y="630932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BE29F92-899A-46AC-9366-3CEE6603594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7596606" y="3871390"/>
            <a:ext cx="0" cy="2873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298962" y="4293666"/>
            <a:ext cx="928694" cy="85725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24" y="4222228"/>
            <a:ext cx="42862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4714" y="4079352"/>
            <a:ext cx="428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41904" y="422222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84780" y="450798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84780" y="4865170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70466" y="500804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4648" y="415079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084780" y="40793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227524" y="5079484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 rot="16200000" flipH="1">
            <a:off x="2942036" y="450798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2915841" y="4748489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156350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3192069" y="4900889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70664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84978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3799292" y="450798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6200000" flipH="1">
            <a:off x="3799292" y="472229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4656548" y="42222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870862" y="4222228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727986" y="4579418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870862" y="4722294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727986" y="4865170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4763705" y="5115203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4870862" y="522236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4656548" y="522236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6200000" flipH="1">
            <a:off x="6013870" y="450798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 flipH="1" flipV="1">
            <a:off x="5987675" y="4748489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228184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6263903" y="4900889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442498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656812" y="4722294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 flipH="1" flipV="1">
            <a:off x="6871126" y="450798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6871126" y="472229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6050383" y="454290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7514068" y="4579418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227920" y="457941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442366" y="457941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441970" y="457941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727722" y="422222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2727722" y="493660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4442234" y="393647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5013738" y="3936476"/>
            <a:ext cx="35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6085308" y="400791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5799556" y="422222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5799556" y="493660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3084912" y="436510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70862" y="4365104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28184" y="4365104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33922" y="386446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6819900" cy="736454"/>
          </a:xfrm>
          <a:prstGeom prst="rect">
            <a:avLst/>
          </a:prstGeom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String theory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66672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954F-7A13-2449-94FA-B25EBAF820E3}" type="slidenum">
              <a:rPr lang="en-US"/>
              <a:pPr/>
              <a:t>3</a:t>
            </a:fld>
            <a:endParaRPr lang="en-US"/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2103A"/>
                </a:solidFill>
                <a:latin typeface="Arial"/>
                <a:cs typeface="Arial"/>
              </a:rPr>
              <a:t>Amplitudes in Physics</a:t>
            </a:r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439" y="1616273"/>
            <a:ext cx="48052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325" y="4176743"/>
            <a:ext cx="3129855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651867" y="1616273"/>
            <a:ext cx="3087371" cy="409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Chalkboard" charset="0"/>
              </a:rPr>
              <a:t> Important concept: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Chalkboard" charset="0"/>
              </a:rPr>
              <a:t>Classical and Quantum Mechanics</a:t>
            </a:r>
          </a:p>
          <a:p>
            <a:pPr algn="l"/>
            <a:endParaRPr lang="en-US" sz="2400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Chalkboard" charset="0"/>
              </a:rPr>
              <a:t>Amplitude square = probability</a:t>
            </a:r>
            <a:endParaRPr lang="en-US" sz="24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2E6FFFA-0A22-8646-B558-C16F44DDAB24}" type="slidenum">
              <a:rPr lang="en-US">
                <a:solidFill>
                  <a:srgbClr val="02103A"/>
                </a:solidFill>
                <a:latin typeface="Arial"/>
                <a:cs typeface="Arial"/>
              </a:rPr>
              <a:pPr/>
              <a:t>3</a:t>
            </a:fld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4745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 Unicode MS"/>
                <a:cs typeface="Arial Unicode MS"/>
              </a:rPr>
              <a:t>Monodromy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relations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85729" cy="16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43763" cy="719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6477000" cy="113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 descr="latex-image-1.pdf"/>
          <p:cNvPicPr>
            <a:picLocks noGrp="1" noChangeAspect="1"/>
          </p:cNvPicPr>
          <p:nvPr>
            <p:ph idx="1"/>
          </p:nvPr>
        </p:nvPicPr>
        <p:blipFill>
          <a:blip r:embed="rId5"/>
          <a:srcRect t="-214210" b="-214210"/>
          <a:stretch>
            <a:fillRect/>
          </a:stretch>
        </p:blipFill>
        <p:spPr>
          <a:xfrm>
            <a:off x="990600" y="3962400"/>
            <a:ext cx="7315200" cy="3872753"/>
          </a:xfr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648200"/>
            <a:ext cx="6819900" cy="736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 Unicode MS"/>
                <a:cs typeface="Arial Unicode MS"/>
              </a:rPr>
              <a:t>Monodromy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relations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1981200"/>
            <a:ext cx="4321034" cy="9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390" y="1981200"/>
            <a:ext cx="3383304" cy="100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457200" y="1981200"/>
            <a:ext cx="8143932" cy="100013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3993330" cy="12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209548"/>
            <a:ext cx="3581400" cy="128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4462458" y="3929066"/>
            <a:ext cx="500066" cy="1"/>
          </a:xfrm>
          <a:prstGeom prst="straightConnector1">
            <a:avLst/>
          </a:prstGeom>
          <a:noFill/>
          <a:ln w="698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cxnSp>
      <p:sp>
        <p:nvSpPr>
          <p:cNvPr id="21" name="TextBox 20"/>
          <p:cNvSpPr txBox="1"/>
          <p:nvPr/>
        </p:nvSpPr>
        <p:spPr>
          <a:xfrm>
            <a:off x="4139952" y="3573016"/>
            <a:ext cx="1212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FT limit-&gt; 0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648200"/>
            <a:ext cx="212408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(NEJBB, Damgaard, </a:t>
            </a:r>
            <a:r>
              <a:rPr lang="da-DK" dirty="0" err="1" smtClean="0">
                <a:solidFill>
                  <a:srgbClr val="008000"/>
                </a:solidFill>
              </a:rPr>
              <a:t>Vanhove</a:t>
            </a:r>
            <a:r>
              <a:rPr lang="da-DK" dirty="0" smtClean="0">
                <a:solidFill>
                  <a:srgbClr val="008000"/>
                </a:solidFill>
              </a:rPr>
              <a:t>; </a:t>
            </a:r>
          </a:p>
          <a:p>
            <a:pPr>
              <a:buNone/>
            </a:pPr>
            <a:r>
              <a:rPr lang="da-DK" dirty="0" err="1" smtClean="0">
                <a:solidFill>
                  <a:srgbClr val="008000"/>
                </a:solidFill>
              </a:rPr>
              <a:t>Stieberger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724400"/>
            <a:ext cx="2808782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New relations </a:t>
            </a:r>
          </a:p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(Bern, </a:t>
            </a:r>
            <a:r>
              <a:rPr lang="da-DK" dirty="0" err="1" smtClean="0">
                <a:solidFill>
                  <a:srgbClr val="008000"/>
                </a:solidFill>
              </a:rPr>
              <a:t>Carrasco</a:t>
            </a:r>
            <a:r>
              <a:rPr lang="da-DK" dirty="0" smtClean="0">
                <a:solidFill>
                  <a:srgbClr val="008000"/>
                </a:solidFill>
              </a:rPr>
              <a:t>, Johansson)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14478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KK relations  			 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447800"/>
            <a:ext cx="2895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BCJ relations  			 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7866" y="6243638"/>
            <a:ext cx="1905000" cy="457200"/>
          </a:xfrm>
        </p:spPr>
        <p:txBody>
          <a:bodyPr/>
          <a:lstStyle/>
          <a:p>
            <a:fld id="{9BE29F92-899A-46AC-9366-3CEE6603594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Monodromy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relations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35530"/>
            <a:ext cx="5276880" cy="11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6787222" cy="17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3276600"/>
            <a:ext cx="341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Monodromy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related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362200"/>
            <a:ext cx="3581424" cy="36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791200" y="2438400"/>
            <a:ext cx="2326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FFC000"/>
                </a:solidFill>
              </a:rPr>
              <a:t>(</a:t>
            </a:r>
            <a:r>
              <a:rPr lang="da-DK" dirty="0" err="1" smtClean="0">
                <a:solidFill>
                  <a:srgbClr val="FFC000"/>
                </a:solidFill>
              </a:rPr>
              <a:t>Kleiss</a:t>
            </a:r>
            <a:r>
              <a:rPr lang="da-DK" dirty="0" smtClean="0">
                <a:solidFill>
                  <a:srgbClr val="FFC000"/>
                </a:solidFill>
              </a:rPr>
              <a:t> – </a:t>
            </a:r>
            <a:r>
              <a:rPr lang="da-DK" dirty="0" err="1" smtClean="0">
                <a:solidFill>
                  <a:srgbClr val="FFC000"/>
                </a:solidFill>
              </a:rPr>
              <a:t>Kuijf</a:t>
            </a:r>
            <a:r>
              <a:rPr lang="da-DK" dirty="0" smtClean="0">
                <a:solidFill>
                  <a:srgbClr val="FFC000"/>
                </a:solidFill>
              </a:rPr>
              <a:t>)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relations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1981200"/>
            <a:ext cx="28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(n-2)! </a:t>
            </a:r>
            <a:r>
              <a:rPr lang="da-DK" sz="2000" dirty="0" err="1" smtClean="0">
                <a:solidFill>
                  <a:srgbClr val="FF0000"/>
                </a:solidFill>
              </a:rPr>
              <a:t>functions</a:t>
            </a:r>
            <a:r>
              <a:rPr lang="da-DK" sz="2000" dirty="0" smtClean="0">
                <a:solidFill>
                  <a:srgbClr val="FF0000"/>
                </a:solidFill>
              </a:rPr>
              <a:t> in basis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3583" y="3886200"/>
            <a:ext cx="154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FFC000"/>
                </a:solidFill>
              </a:rPr>
              <a:t>(BCJ)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relations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429000"/>
            <a:ext cx="28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(n-3)! </a:t>
            </a:r>
            <a:r>
              <a:rPr lang="da-DK" sz="2000" dirty="0" err="1" smtClean="0">
                <a:solidFill>
                  <a:srgbClr val="FF0000"/>
                </a:solidFill>
              </a:rPr>
              <a:t>functions</a:t>
            </a:r>
            <a:r>
              <a:rPr lang="da-DK" sz="2000" dirty="0" smtClean="0">
                <a:solidFill>
                  <a:srgbClr val="FF0000"/>
                </a:solidFill>
              </a:rPr>
              <a:t> in basis</a:t>
            </a:r>
            <a:endParaRPr lang="da-D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204" y="2643190"/>
            <a:ext cx="619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257800"/>
            <a:ext cx="436441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86000"/>
            <a:ext cx="815661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114800"/>
            <a:ext cx="787162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1905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FF0000"/>
                </a:solidFill>
              </a:rPr>
              <a:t>Real part :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657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 err="1" smtClean="0">
                <a:solidFill>
                  <a:srgbClr val="FF0000"/>
                </a:solidFill>
              </a:rPr>
              <a:t>Imaginary</a:t>
            </a:r>
            <a:r>
              <a:rPr lang="da-DK" sz="2400" dirty="0" smtClean="0">
                <a:solidFill>
                  <a:srgbClr val="FF0000"/>
                </a:solidFill>
              </a:rPr>
              <a:t> part :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 Unicode MS"/>
                <a:cs typeface="Arial Unicode MS"/>
              </a:rPr>
              <a:t>Monodromy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relations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62200"/>
            <a:ext cx="848679" cy="7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2299" y="2286000"/>
            <a:ext cx="28651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Gravity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667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Gravity Amplitudes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703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Possible to </a:t>
            </a:r>
            <a:r>
              <a:rPr lang="en-US" sz="2400" dirty="0" err="1" smtClean="0">
                <a:solidFill>
                  <a:srgbClr val="000000"/>
                </a:solidFill>
              </a:rPr>
              <a:t>monodromy</a:t>
            </a:r>
            <a:r>
              <a:rPr lang="en-US" sz="2400" dirty="0" smtClean="0">
                <a:solidFill>
                  <a:srgbClr val="000000"/>
                </a:solidFill>
              </a:rPr>
              <a:t> relations to </a:t>
            </a:r>
            <a:r>
              <a:rPr lang="en-US" sz="2400" dirty="0" smtClean="0">
                <a:solidFill>
                  <a:srgbClr val="FF0000"/>
                </a:solidFill>
              </a:rPr>
              <a:t>rearrange KLT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581128"/>
            <a:ext cx="5495336" cy="95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733800"/>
            <a:ext cx="647700" cy="82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86200"/>
            <a:ext cx="647700" cy="825500"/>
          </a:xfrm>
          <a:prstGeom prst="rect">
            <a:avLst/>
          </a:prstGeom>
        </p:spPr>
      </p:pic>
      <p:pic>
        <p:nvPicPr>
          <p:cNvPr id="1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286780" cy="109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05000"/>
            <a:ext cx="693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048000"/>
            <a:ext cx="3793732" cy="13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3505200" y="2743200"/>
            <a:ext cx="358140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1" y="2895600"/>
            <a:ext cx="8788009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3733800"/>
            <a:ext cx="1371600" cy="174811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Gravity Amplitudes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1219200"/>
            <a:ext cx="8107291" cy="1126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69722" y="5486400"/>
            <a:ext cx="500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More symmetry but can do better… 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9800" y="5410200"/>
            <a:ext cx="2895600" cy="914400"/>
          </a:xfrm>
        </p:spPr>
        <p:txBody>
          <a:bodyPr/>
          <a:lstStyle/>
          <a:p>
            <a:r>
              <a:rPr lang="en-GB" sz="2400" kern="0" dirty="0" smtClean="0">
                <a:solidFill>
                  <a:srgbClr val="FF0000"/>
                </a:solidFill>
                <a:latin typeface="Arial"/>
              </a:rPr>
              <a:t>BCJ </a:t>
            </a:r>
            <a:r>
              <a:rPr lang="en-GB" sz="2400" kern="0" dirty="0" err="1" smtClean="0">
                <a:solidFill>
                  <a:srgbClr val="FF0000"/>
                </a:solidFill>
                <a:latin typeface="Arial"/>
              </a:rPr>
              <a:t>monodromy</a:t>
            </a:r>
            <a:r>
              <a:rPr lang="en-GB" sz="2400" kern="0" dirty="0" smtClean="0">
                <a:solidFill>
                  <a:srgbClr val="FF0000"/>
                </a:solidFill>
                <a:latin typeface="Arial"/>
              </a:rPr>
              <a:t>!!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err="1" smtClean="0">
                <a:solidFill>
                  <a:srgbClr val="000000"/>
                </a:solidFill>
                <a:ea typeface="+mj-ea"/>
                <a:cs typeface="+mj-cs"/>
              </a:rPr>
              <a:t>Monodromy</a:t>
            </a:r>
            <a:r>
              <a:rPr lang="en-GB" sz="4400" kern="0" dirty="0" smtClean="0">
                <a:solidFill>
                  <a:srgbClr val="000000"/>
                </a:solidFill>
                <a:ea typeface="+mj-ea"/>
                <a:cs typeface="+mj-cs"/>
              </a:rPr>
              <a:t> and KLT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14" y="1219200"/>
            <a:ext cx="755332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kern="0" dirty="0" smtClean="0">
                <a:solidFill>
                  <a:srgbClr val="000000"/>
                </a:solidFill>
              </a:rPr>
              <a:t>Another way to express the BCJ </a:t>
            </a:r>
            <a:r>
              <a:rPr lang="en-GB" sz="2400" kern="0" dirty="0" err="1" smtClean="0">
                <a:solidFill>
                  <a:srgbClr val="000000"/>
                </a:solidFill>
              </a:rPr>
              <a:t>monodromy</a:t>
            </a:r>
            <a:r>
              <a:rPr lang="en-GB" sz="2400" kern="0" dirty="0" smtClean="0">
                <a:solidFill>
                  <a:srgbClr val="000000"/>
                </a:solidFill>
              </a:rPr>
              <a:t> relations </a:t>
            </a:r>
          </a:p>
          <a:p>
            <a:pPr>
              <a:buNone/>
            </a:pPr>
            <a:r>
              <a:rPr lang="en-GB" sz="2400" kern="0" dirty="0" smtClean="0">
                <a:solidFill>
                  <a:srgbClr val="000000"/>
                </a:solidFill>
              </a:rPr>
              <a:t>using a momentum S kernel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7607300" cy="1231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3657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kern="0" dirty="0" smtClean="0">
                <a:solidFill>
                  <a:srgbClr val="000000"/>
                </a:solidFill>
              </a:rPr>
              <a:t>Express ‘phase’ difference between orderings in sets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67200"/>
            <a:ext cx="7023100" cy="66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000"/>
            <a:ext cx="6096000" cy="1054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24400"/>
            <a:ext cx="1905000" cy="457200"/>
          </a:xfrm>
        </p:spPr>
        <p:txBody>
          <a:bodyPr/>
          <a:lstStyle/>
          <a:p>
            <a:fld id="{9BE29F92-899A-46AC-9366-3CEE6603594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 err="1" smtClean="0">
                <a:solidFill>
                  <a:srgbClr val="000000"/>
                </a:solidFill>
                <a:ea typeface="+mj-ea"/>
                <a:cs typeface="+mj-cs"/>
              </a:rPr>
              <a:t>Monodromy</a:t>
            </a:r>
            <a:r>
              <a:rPr lang="en-GB" sz="4400" kern="0" dirty="0" smtClean="0">
                <a:solidFill>
                  <a:srgbClr val="000000"/>
                </a:solidFill>
                <a:ea typeface="+mj-ea"/>
                <a:cs typeface="+mj-cs"/>
              </a:rPr>
              <a:t> and KLT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47810"/>
            <a:ext cx="1031025" cy="8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91" y="261938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047876"/>
            <a:ext cx="8167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190884"/>
            <a:ext cx="8167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553200" y="1295400"/>
            <a:ext cx="2291212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(NEJBB, Damgaard, </a:t>
            </a:r>
          </a:p>
          <a:p>
            <a:pPr>
              <a:buNone/>
            </a:pPr>
            <a:r>
              <a:rPr lang="da-DK" dirty="0" err="1" smtClean="0">
                <a:solidFill>
                  <a:srgbClr val="008000"/>
                </a:solidFill>
              </a:rPr>
              <a:t>Feng</a:t>
            </a:r>
            <a:r>
              <a:rPr lang="da-DK" dirty="0" smtClean="0">
                <a:solidFill>
                  <a:srgbClr val="008000"/>
                </a:solidFill>
              </a:rPr>
              <a:t>, </a:t>
            </a:r>
            <a:r>
              <a:rPr lang="da-DK" dirty="0" err="1" smtClean="0">
                <a:solidFill>
                  <a:srgbClr val="008000"/>
                </a:solidFill>
              </a:rPr>
              <a:t>Sondergaard</a:t>
            </a:r>
            <a:r>
              <a:rPr lang="da-DK" dirty="0" smtClean="0">
                <a:solidFill>
                  <a:srgbClr val="008000"/>
                </a:solidFill>
              </a:rPr>
              <a:t>;</a:t>
            </a:r>
          </a:p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NEJBB, Damgaard, </a:t>
            </a:r>
          </a:p>
          <a:p>
            <a:pPr>
              <a:buNone/>
            </a:pPr>
            <a:r>
              <a:rPr lang="da-DK" dirty="0" err="1" smtClean="0">
                <a:solidFill>
                  <a:srgbClr val="008000"/>
                </a:solidFill>
              </a:rPr>
              <a:t>Sondergaard,Vanhove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  <a:endParaRPr lang="da-DK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286750" cy="803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8597900" cy="86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295400"/>
            <a:ext cx="57912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String Theory also a natural 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interpretation via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3581400" y="4876800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Stringy BCJ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monodromy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661248"/>
            <a:ext cx="6992784" cy="6531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noProof="0" dirty="0" smtClean="0">
                <a:solidFill>
                  <a:srgbClr val="000000"/>
                </a:solidFill>
                <a:ea typeface="+mj-ea"/>
                <a:cs typeface="+mj-cs"/>
              </a:rPr>
              <a:t>KLT relations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7298867" cy="2825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Redoing KLT using S kernels leads to…</a:t>
            </a: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562600"/>
            <a:ext cx="6885098" cy="8210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971800"/>
            <a:ext cx="5213350" cy="20157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11144"/>
            <a:ext cx="7924800" cy="122415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1000" y="5029200"/>
            <a:ext cx="74676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Beautifully symmetric form for               (</a:t>
            </a:r>
            <a:r>
              <a:rPr lang="en-US" sz="2400" dirty="0" err="1" smtClean="0">
                <a:solidFill>
                  <a:srgbClr val="000000"/>
                </a:solidFill>
              </a:rPr>
              <a:t>j</a:t>
            </a:r>
            <a:r>
              <a:rPr lang="en-US" sz="2400" dirty="0" smtClean="0">
                <a:solidFill>
                  <a:srgbClr val="000000"/>
                </a:solidFill>
              </a:rPr>
              <a:t>=n-1) 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gravity…</a:t>
            </a: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48785" y="-204870"/>
            <a:ext cx="9431852" cy="1256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02103A"/>
                </a:solidFill>
                <a:latin typeface="Arial"/>
                <a:ea typeface="+mj-ea"/>
                <a:cs typeface="Arial"/>
              </a:rPr>
              <a:t>Large </a:t>
            </a:r>
            <a:r>
              <a:rPr lang="en-US" sz="4400" noProof="0" dirty="0" err="1" smtClean="0">
                <a:solidFill>
                  <a:srgbClr val="02103A"/>
                </a:solidFill>
                <a:latin typeface="Arial"/>
                <a:ea typeface="+mj-ea"/>
                <a:cs typeface="Arial"/>
              </a:rPr>
              <a:t>Hadron</a:t>
            </a:r>
            <a:r>
              <a:rPr lang="en-US" sz="4400" noProof="0" dirty="0" smtClean="0">
                <a:solidFill>
                  <a:srgbClr val="02103A"/>
                </a:solidFill>
                <a:latin typeface="Arial"/>
                <a:ea typeface="+mj-ea"/>
                <a:cs typeface="Arial"/>
              </a:rPr>
              <a:t> Collider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2103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19484" y="2846220"/>
            <a:ext cx="436660" cy="41871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76484" y="4524131"/>
            <a:ext cx="436660" cy="40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19484" y="2846220"/>
            <a:ext cx="436660" cy="41871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76484" y="4524131"/>
            <a:ext cx="436660" cy="40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762084" y="3691964"/>
            <a:ext cx="1659307" cy="334969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667084" y="3691964"/>
            <a:ext cx="1659307" cy="334969"/>
          </a:xfrm>
          <a:prstGeom prst="rightArrow">
            <a:avLst>
              <a:gd name="adj1" fmla="val 5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066884" y="3082365"/>
            <a:ext cx="1659307" cy="334969"/>
          </a:xfrm>
          <a:prstGeom prst="rightArrow">
            <a:avLst/>
          </a:prstGeom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209884" y="4606365"/>
            <a:ext cx="1659307" cy="334969"/>
          </a:xfrm>
          <a:prstGeom prst="rightArrow">
            <a:avLst>
              <a:gd name="adj1" fmla="val 50000"/>
              <a:gd name="adj2" fmla="val 50000"/>
            </a:avLst>
          </a:prstGeom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86084" y="3684420"/>
            <a:ext cx="436660" cy="41871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33684" y="3501853"/>
            <a:ext cx="785988" cy="753681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z="-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83" y="4103174"/>
            <a:ext cx="65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4400" dirty="0">
                <a:solidFill>
                  <a:srgbClr val="02103A"/>
                </a:solidFill>
                <a:latin typeface="Arial"/>
                <a:cs typeface="Arial"/>
              </a:rPr>
              <a:t>…</a:t>
            </a:r>
            <a:endParaRPr lang="en-US" sz="4400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6484" y="1811081"/>
            <a:ext cx="157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rgbClr val="02103A"/>
                </a:solidFill>
                <a:latin typeface="Arial"/>
                <a:cs typeface="Arial"/>
              </a:rPr>
              <a:t>LHC  ’event’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084" y="2533438"/>
            <a:ext cx="11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rgbClr val="02103A"/>
                </a:solidFill>
                <a:latin typeface="Arial"/>
                <a:cs typeface="Arial"/>
              </a:rPr>
              <a:t>Proton</a:t>
            </a:r>
            <a:endParaRPr lang="en-US" sz="2400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6884" y="4895638"/>
            <a:ext cx="11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rgbClr val="02103A"/>
                </a:solidFill>
                <a:latin typeface="Arial"/>
                <a:cs typeface="Arial"/>
              </a:rPr>
              <a:t>Proton</a:t>
            </a:r>
            <a:endParaRPr lang="en-US" sz="2400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84" y="3219237"/>
            <a:ext cx="75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rgbClr val="02103A"/>
                </a:solidFill>
                <a:latin typeface="Arial"/>
                <a:cs typeface="Arial"/>
              </a:rPr>
              <a:t>Jets</a:t>
            </a:r>
            <a:endParaRPr lang="en-US" sz="2400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1884" y="4133638"/>
            <a:ext cx="1168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>
                <a:solidFill>
                  <a:srgbClr val="02103A"/>
                </a:solidFill>
                <a:latin typeface="Arial"/>
                <a:cs typeface="Arial"/>
              </a:rPr>
              <a:t>Jets</a:t>
            </a:r>
            <a:endParaRPr lang="en-US" sz="2400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4005280" y="3673273"/>
            <a:ext cx="1003766" cy="26963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2311" y="3691965"/>
            <a:ext cx="43792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rgbClr val="02103A"/>
              </a:solidFill>
              <a:latin typeface="Arial"/>
              <a:cs typeface="Arial"/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02103A"/>
                </a:solidFill>
                <a:latin typeface="Arial"/>
                <a:cs typeface="Arial"/>
              </a:rPr>
              <a:t>Jets: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2103A"/>
                </a:solidFill>
                <a:latin typeface="Arial"/>
                <a:cs typeface="Arial"/>
              </a:rPr>
              <a:t>Reconstruction complicated..</a:t>
            </a:r>
          </a:p>
          <a:p>
            <a:pPr algn="l"/>
            <a:endParaRPr lang="en-US" sz="2400" dirty="0" smtClean="0">
              <a:solidFill>
                <a:srgbClr val="02103A"/>
              </a:solidFill>
              <a:latin typeface="Arial"/>
              <a:cs typeface="Arial"/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02103A"/>
                </a:solidFill>
                <a:latin typeface="Arial"/>
                <a:cs typeface="Arial"/>
              </a:rPr>
              <a:t>Calculations necessary: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2103A"/>
                </a:solidFill>
                <a:latin typeface="Arial"/>
                <a:cs typeface="Arial"/>
              </a:rPr>
              <a:t>Amplitude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29644"/>
            <a:ext cx="3886200" cy="2613470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 flipV="1">
            <a:off x="5664378" y="3566656"/>
            <a:ext cx="484632" cy="2556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2E6FFFA-0A22-8646-B558-C16F44DDAB24}" type="slidenum">
              <a:rPr lang="en-US">
                <a:solidFill>
                  <a:srgbClr val="02103A"/>
                </a:solidFill>
                <a:latin typeface="Arial"/>
                <a:cs typeface="Arial"/>
              </a:rPr>
              <a:pPr/>
              <a:t>4</a:t>
            </a:fld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6514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05833 0.12223 " pathEditMode="relative" ptsTypes="AA">
                                      <p:cBhvr>
                                        <p:cTn id="12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6667 -0.12222 " pathEditMode="relative" ptsTypes="AA">
                                      <p:cBhvr>
                                        <p:cTn id="1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/>
      <p:bldP spid="47" grpId="0"/>
      <p:bldP spid="24" grpId="0" animBg="1"/>
      <p:bldP spid="25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Symmetries</a:t>
            </a: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	String theory may 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trivialize</a:t>
            </a: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certain symmetries (example </a:t>
            </a:r>
            <a:r>
              <a:rPr lang="en-US" sz="3200" dirty="0" err="1" smtClean="0">
                <a:solidFill>
                  <a:srgbClr val="000000"/>
                </a:solidFill>
                <a:latin typeface="Arial Unicode MS"/>
                <a:cs typeface="Arial Unicode MS"/>
              </a:rPr>
              <a:t>monodromy</a:t>
            </a: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Monodromy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 relations </a:t>
            </a: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between different orderings of legs gives reduction of basis of amplitudes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	Rich structure for field theories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:</a:t>
            </a: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latin typeface="Arial Unicode MS"/>
                <a:cs typeface="Arial Unicode MS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Kawai-</a:t>
            </a:r>
            <a:r>
              <a:rPr lang="en-US" sz="3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Lewellen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Tye</a:t>
            </a:r>
            <a:r>
              <a:rPr lang="en-US" sz="3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gravity relations</a:t>
            </a:r>
          </a:p>
          <a:p>
            <a:pPr lvl="2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noProof="0" dirty="0" smtClean="0">
                <a:solidFill>
                  <a:srgbClr val="000000"/>
                </a:solidFill>
                <a:ea typeface="+mj-ea"/>
                <a:cs typeface="+mj-cs"/>
              </a:rPr>
              <a:t>Vanishing relations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71810"/>
            <a:ext cx="1031025" cy="8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91" y="414338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71876"/>
            <a:ext cx="8167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714884"/>
            <a:ext cx="8167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8032718" cy="666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Also new ‘vanishing identities’ for YM amplitudes possible</a:t>
            </a: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Related to R parity violations</a:t>
            </a: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57400"/>
            <a:ext cx="7086600" cy="110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962400"/>
            <a:ext cx="2749550" cy="3429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352800"/>
            <a:ext cx="3149600" cy="444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0" y="4191000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(NEJBB, Damgaard, </a:t>
            </a:r>
          </a:p>
          <a:p>
            <a:pPr>
              <a:buNone/>
            </a:pPr>
            <a:r>
              <a:rPr lang="da-DK" dirty="0" err="1" smtClean="0">
                <a:solidFill>
                  <a:srgbClr val="008000"/>
                </a:solidFill>
              </a:rPr>
              <a:t>Feng</a:t>
            </a:r>
            <a:r>
              <a:rPr lang="da-DK" dirty="0" smtClean="0">
                <a:solidFill>
                  <a:srgbClr val="008000"/>
                </a:solidFill>
              </a:rPr>
              <a:t>, </a:t>
            </a:r>
            <a:r>
              <a:rPr lang="da-DK" dirty="0" err="1" smtClean="0">
                <a:solidFill>
                  <a:srgbClr val="008000"/>
                </a:solidFill>
              </a:rPr>
              <a:t>Sondergaard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2578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</a:t>
            </a:r>
            <a:r>
              <a:rPr lang="da-DK" dirty="0" err="1" smtClean="0">
                <a:solidFill>
                  <a:srgbClr val="008000"/>
                </a:solidFill>
              </a:rPr>
              <a:t>Tye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Zhang</a:t>
            </a:r>
            <a:r>
              <a:rPr lang="da-DK" dirty="0" smtClean="0">
                <a:solidFill>
                  <a:srgbClr val="008000"/>
                </a:solidFill>
              </a:rPr>
              <a:t>; </a:t>
            </a:r>
            <a:r>
              <a:rPr lang="da-DK" dirty="0" err="1" smtClean="0">
                <a:solidFill>
                  <a:srgbClr val="008000"/>
                </a:solidFill>
              </a:rPr>
              <a:t>Feng</a:t>
            </a:r>
            <a:r>
              <a:rPr lang="da-DK" dirty="0" smtClean="0">
                <a:solidFill>
                  <a:srgbClr val="008000"/>
                </a:solidFill>
              </a:rPr>
              <a:t> and He; </a:t>
            </a:r>
            <a:r>
              <a:rPr lang="da-DK" dirty="0" err="1" smtClean="0">
                <a:solidFill>
                  <a:srgbClr val="008000"/>
                </a:solidFill>
              </a:rPr>
              <a:t>Elvang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Kiermeier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0032" y="5517232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Gives link between amplitudes in YM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1591" y="2286000"/>
            <a:ext cx="568989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Jacobi algebra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relations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52400"/>
            <a:ext cx="8784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err="1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Monodromy</a:t>
            </a: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 and </a:t>
            </a: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J</a:t>
            </a:r>
            <a:r>
              <a:rPr lang="en-US" sz="4400" kern="0" noProof="0" dirty="0" err="1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acobi</a:t>
            </a: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 relations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274" y="2057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485289" y="1676400"/>
            <a:ext cx="54795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Kinematic structure in Yang-Mills: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1681163" cy="1211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20401" y="1676400"/>
            <a:ext cx="2807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(Bern, </a:t>
            </a:r>
            <a:r>
              <a:rPr lang="da-DK" dirty="0" err="1" smtClean="0">
                <a:solidFill>
                  <a:srgbClr val="008000"/>
                </a:solidFill>
              </a:rPr>
              <a:t>Carrasco</a:t>
            </a:r>
            <a:r>
              <a:rPr lang="da-DK" dirty="0" smtClean="0">
                <a:solidFill>
                  <a:srgbClr val="008000"/>
                </a:solidFill>
              </a:rPr>
              <a:t>, Johansson)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609420" y="5517232"/>
            <a:ext cx="587214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err="1" smtClean="0">
                <a:solidFill>
                  <a:srgbClr val="000000"/>
                </a:solidFill>
              </a:rPr>
              <a:t>Monodromy</a:t>
            </a:r>
            <a:r>
              <a:rPr lang="en-GB" sz="2800" dirty="0" smtClean="0">
                <a:solidFill>
                  <a:srgbClr val="000000"/>
                </a:solidFill>
              </a:rPr>
              <a:t>   -&gt; (n-3)! reduction   &lt;-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4716016" y="5517232"/>
            <a:ext cx="5054824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Vertex</a:t>
            </a:r>
          </a:p>
          <a:p>
            <a:pPr marL="342900" indent="-342900">
              <a:buFontTx/>
              <a:buNone/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r>
              <a:rPr lang="en-GB" sz="2800" dirty="0" smtClean="0">
                <a:solidFill>
                  <a:srgbClr val="000000"/>
                </a:solidFill>
              </a:rPr>
              <a:t>inematic structures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21"/>
            <a:ext cx="4320480" cy="37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293096"/>
            <a:ext cx="4104456" cy="648073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509121"/>
            <a:ext cx="5173662" cy="3789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5173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467544" y="1556792"/>
            <a:ext cx="6624736" cy="414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3pt vertex only… natural in string theory</a:t>
            </a:r>
          </a:p>
          <a:p>
            <a:pPr marL="342900" indent="-342900" algn="l">
              <a:buFontTx/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YM in </a:t>
            </a:r>
            <a:r>
              <a:rPr lang="en-GB" sz="2800" dirty="0" err="1" smtClean="0">
                <a:solidFill>
                  <a:srgbClr val="000000"/>
                </a:solidFill>
              </a:rPr>
              <a:t>lightcone</a:t>
            </a:r>
            <a:r>
              <a:rPr lang="en-GB" sz="2800" dirty="0" smtClean="0">
                <a:solidFill>
                  <a:srgbClr val="000000"/>
                </a:solidFill>
              </a:rPr>
              <a:t> gauge (space-cone) 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8000"/>
                </a:solidFill>
              </a:rPr>
              <a:t>(Chalmers and Siegel, </a:t>
            </a:r>
            <a:r>
              <a:rPr lang="da-DK" sz="2800" dirty="0" err="1" smtClean="0">
                <a:solidFill>
                  <a:srgbClr val="008000"/>
                </a:solidFill>
              </a:rPr>
              <a:t>Congemi</a:t>
            </a:r>
            <a:r>
              <a:rPr lang="en-GB" sz="2800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Direct have </a:t>
            </a:r>
            <a:r>
              <a:rPr lang="en-GB" sz="2800" dirty="0" err="1" smtClean="0">
                <a:solidFill>
                  <a:srgbClr val="000000"/>
                </a:solidFill>
              </a:rPr>
              <a:t>spinor-helicity</a:t>
            </a:r>
            <a:r>
              <a:rPr lang="en-GB" sz="2800" dirty="0" smtClean="0">
                <a:solidFill>
                  <a:srgbClr val="000000"/>
                </a:solidFill>
              </a:rPr>
              <a:t> formalism for</a:t>
            </a:r>
          </a:p>
          <a:p>
            <a:pPr marL="342900" indent="-342900" algn="l">
              <a:buFontTx/>
              <a:buNone/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r>
              <a:rPr lang="en-GB" sz="2800" dirty="0" smtClean="0">
                <a:solidFill>
                  <a:srgbClr val="000000"/>
                </a:solidFill>
              </a:rPr>
              <a:t>mplitudes via vertex rules</a:t>
            </a:r>
          </a:p>
          <a:p>
            <a:pPr marL="342900" indent="-342900" algn="l"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79512" y="116632"/>
            <a:ext cx="8784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err="1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Monodromy</a:t>
            </a: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 and </a:t>
            </a: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J</a:t>
            </a:r>
            <a:r>
              <a:rPr lang="en-US" sz="4400" kern="0" noProof="0" dirty="0" err="1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acobi</a:t>
            </a: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 relations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768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27791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Self-dual sector: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562600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</a:t>
            </a:r>
            <a:r>
              <a:rPr lang="da-DK" dirty="0" err="1" smtClean="0">
                <a:solidFill>
                  <a:srgbClr val="008000"/>
                </a:solidFill>
              </a:rPr>
              <a:t>O’Connell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Monteiro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533400" y="3200400"/>
            <a:ext cx="39174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Light-cone coordinates: 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584825" cy="3356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76800" y="4267200"/>
            <a:ext cx="335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</a:t>
            </a:r>
            <a:r>
              <a:rPr lang="da-DK" dirty="0" err="1" smtClean="0">
                <a:solidFill>
                  <a:srgbClr val="008000"/>
                </a:solidFill>
              </a:rPr>
              <a:t>Chalmers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Siegel</a:t>
            </a:r>
            <a:r>
              <a:rPr lang="da-DK" dirty="0" smtClean="0">
                <a:solidFill>
                  <a:srgbClr val="008000"/>
                </a:solidFill>
              </a:rPr>
              <a:t>, </a:t>
            </a:r>
            <a:r>
              <a:rPr lang="da-DK" dirty="0" err="1" smtClean="0">
                <a:solidFill>
                  <a:srgbClr val="008000"/>
                </a:solidFill>
              </a:rPr>
              <a:t>Congemi</a:t>
            </a:r>
            <a:r>
              <a:rPr lang="da-DK" dirty="0" smtClean="0">
                <a:solidFill>
                  <a:srgbClr val="008000"/>
                </a:solidFill>
              </a:rPr>
              <a:t>, </a:t>
            </a:r>
            <a:r>
              <a:rPr lang="da-DK" dirty="0" err="1" smtClean="0">
                <a:solidFill>
                  <a:srgbClr val="008000"/>
                </a:solidFill>
              </a:rPr>
              <a:t>O’Connell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Monteiro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638800"/>
            <a:ext cx="1239884" cy="319088"/>
          </a:xfrm>
          <a:prstGeom prst="rect">
            <a:avLst/>
          </a:prstGeom>
        </p:spPr>
      </p:pic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3200400" y="5562600"/>
            <a:ext cx="32378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Simple vertex rules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609600" y="4800600"/>
            <a:ext cx="49451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Gauge-choice + Eq. of motion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2667000" y="57912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3019602" cy="504825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0" y="2286000"/>
            <a:ext cx="6205442" cy="8252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608888" cy="4755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7000"/>
            <a:ext cx="5349875" cy="38488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419600"/>
            <a:ext cx="6636775" cy="428625"/>
          </a:xfrm>
          <a:prstGeom prst="rect">
            <a:avLst/>
          </a:prstGeom>
        </p:spPr>
      </p:pic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609600" y="3810000"/>
            <a:ext cx="26994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Jacobi-relations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470639"/>
            <a:ext cx="685800" cy="3299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609600" y="4191000"/>
            <a:ext cx="33780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Self-dual vertex e.g.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00200"/>
            <a:ext cx="2882900" cy="520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105400"/>
            <a:ext cx="3728361" cy="3810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029200"/>
            <a:ext cx="2971800" cy="4719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rot="16200000" flipH="1">
            <a:off x="1971652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1945457" y="28979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185966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221685" y="30503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400280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614594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2828908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2828908" y="2871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3686164" y="2371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900478" y="2371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757602" y="2728914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900478" y="2871790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757602" y="301466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3793321" y="3264699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5043486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5017291" y="28979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257800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293519" y="30503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472114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686428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5900742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6200000" flipH="1">
            <a:off x="5900742" y="2871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6543684" y="2728914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257536" y="27289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71982" y="27289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52600" y="30480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752600" y="24384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4800600" y="31242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4800600" y="24384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2114528" y="251460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00478" y="2514600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10200" y="2438400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33600" y="1676400"/>
            <a:ext cx="103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vertex</a:t>
            </a:r>
            <a:endParaRPr lang="en-US" sz="2400" dirty="0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 flipH="1">
            <a:off x="2133600" y="2133600"/>
            <a:ext cx="53340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410200" y="2971800"/>
            <a:ext cx="154188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self-dual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1219200" y="3810000"/>
            <a:ext cx="17016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full action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2209800"/>
            <a:ext cx="5200650" cy="69161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4495800"/>
            <a:ext cx="6965950" cy="740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5600"/>
            <a:ext cx="7608888" cy="47555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86200"/>
            <a:ext cx="5349875" cy="384883"/>
          </a:xfrm>
          <a:prstGeom prst="rect">
            <a:avLst/>
          </a:prstGeom>
        </p:spPr>
      </p:pic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457200" y="1905000"/>
            <a:ext cx="51548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Have to do two algebras,    and 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981200"/>
            <a:ext cx="315912" cy="35803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057400"/>
            <a:ext cx="304800" cy="284480"/>
          </a:xfrm>
          <a:prstGeom prst="rect">
            <a:avLst/>
          </a:prstGeom>
        </p:spPr>
      </p:pic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685800" y="4876800"/>
            <a:ext cx="4196005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Pick reference frame that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makes 4pt vertex -&gt; 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181600"/>
            <a:ext cx="1365250" cy="381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29400" y="5105400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</a:t>
            </a:r>
            <a:r>
              <a:rPr lang="da-DK" dirty="0" err="1" smtClean="0">
                <a:solidFill>
                  <a:srgbClr val="008000"/>
                </a:solidFill>
              </a:rPr>
              <a:t>O’Connell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Monteiro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964406" y="-258961"/>
            <a:ext cx="7358063" cy="1785938"/>
          </a:xfrm>
          <a:ln/>
        </p:spPr>
        <p:txBody>
          <a:bodyPr/>
          <a:lstStyle/>
          <a:p>
            <a:pPr algn="l"/>
            <a:r>
              <a:rPr lang="en-US" dirty="0" smtClean="0">
                <a:solidFill>
                  <a:srgbClr val="02103A"/>
                </a:solidFill>
                <a:latin typeface="Arial"/>
                <a:cs typeface="Arial"/>
              </a:rPr>
              <a:t>How to compute amplitudes</a:t>
            </a:r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877" y="3658944"/>
            <a:ext cx="5673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rgbClr val="02103A"/>
                </a:solidFill>
              </a:rPr>
              <a:t>Field theory: write down </a:t>
            </a:r>
            <a:r>
              <a:rPr lang="en-US" sz="2000" dirty="0" err="1" smtClean="0">
                <a:solidFill>
                  <a:srgbClr val="02103A"/>
                </a:solidFill>
              </a:rPr>
              <a:t>Lagrangian</a:t>
            </a:r>
            <a:r>
              <a:rPr lang="en-US" sz="2000" dirty="0" smtClean="0">
                <a:solidFill>
                  <a:srgbClr val="02103A"/>
                </a:solidFill>
              </a:rPr>
              <a:t> (toy model):</a:t>
            </a:r>
          </a:p>
          <a:p>
            <a:pPr algn="l"/>
            <a:endParaRPr lang="en-US" sz="2000" dirty="0">
              <a:solidFill>
                <a:srgbClr val="02103A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3075464" cy="66466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16" y="4254501"/>
            <a:ext cx="6289701" cy="622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383" y="1526977"/>
            <a:ext cx="28883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rgbClr val="02103A"/>
                </a:solidFill>
              </a:rPr>
              <a:t>Quantum mechanics:</a:t>
            </a:r>
          </a:p>
          <a:p>
            <a:pPr algn="l"/>
            <a:endParaRPr lang="en-US" sz="2000" dirty="0" smtClean="0">
              <a:solidFill>
                <a:srgbClr val="02103A"/>
              </a:solidFill>
            </a:endParaRPr>
          </a:p>
          <a:p>
            <a:pPr algn="l">
              <a:buNone/>
            </a:pPr>
            <a:r>
              <a:rPr lang="en-US" sz="2000" dirty="0" smtClean="0">
                <a:solidFill>
                  <a:srgbClr val="02103A"/>
                </a:solidFill>
              </a:rPr>
              <a:t>Write down Hamiltonian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026" y="5053566"/>
            <a:ext cx="6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 smtClean="0">
                <a:solidFill>
                  <a:srgbClr val="02103A"/>
                </a:solidFill>
              </a:rPr>
              <a:t>Kinetic term                  Mass term           Interaction term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281" y="5530931"/>
            <a:ext cx="739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 smtClean="0">
                <a:solidFill>
                  <a:srgbClr val="02103A"/>
                </a:solidFill>
              </a:rPr>
              <a:t>E.g.    QED   Yukawa theory   Klein-Gordon   QCD   Standard Model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2E6FFFA-0A22-8646-B558-C16F44DDAB24}" type="slidenum">
              <a:rPr lang="en-US">
                <a:solidFill>
                  <a:srgbClr val="02103A"/>
                </a:solidFill>
                <a:latin typeface="Arial"/>
                <a:cs typeface="Arial"/>
              </a:rPr>
              <a:pPr/>
              <a:t>5</a:t>
            </a:fld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747" y="5987018"/>
            <a:ext cx="501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 smtClean="0">
                <a:solidFill>
                  <a:srgbClr val="02103A"/>
                </a:solidFill>
              </a:rPr>
              <a:t>Solution to Path integral -&gt; Feynman diagrams!</a:t>
            </a:r>
            <a:endParaRPr lang="en-US" sz="1800" dirty="0">
              <a:solidFill>
                <a:srgbClr val="02103A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9070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62400"/>
            <a:ext cx="6636775" cy="428625"/>
          </a:xfrm>
          <a:prstGeom prst="rect">
            <a:avLst/>
          </a:prstGeom>
        </p:spPr>
      </p:pic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609600" y="3352800"/>
            <a:ext cx="26994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Jacobi-relations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762000" y="1752600"/>
            <a:ext cx="7888598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MHV case: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           Still only cubic vertices – one        needed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8" y="2285999"/>
            <a:ext cx="588321" cy="449263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572000"/>
            <a:ext cx="1536699" cy="3841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67120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MHV vertex as self-dual case… with now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10200"/>
            <a:ext cx="2971800" cy="4719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77000" y="5943600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</a:t>
            </a:r>
            <a:r>
              <a:rPr lang="da-DK" dirty="0" err="1" smtClean="0">
                <a:solidFill>
                  <a:srgbClr val="008000"/>
                </a:solidFill>
              </a:rPr>
              <a:t>O’Connell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Monteiro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0"/>
            <a:ext cx="3352800" cy="41604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600200"/>
            <a:ext cx="2882900" cy="5207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133600" y="1676400"/>
            <a:ext cx="103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vertex</a:t>
            </a:r>
            <a:endParaRPr lang="en-US" sz="2400" dirty="0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2133600" y="2133600"/>
            <a:ext cx="53340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657600"/>
            <a:ext cx="585788" cy="454284"/>
          </a:xfrm>
          <a:prstGeom prst="rect">
            <a:avLst/>
          </a:prstGeom>
        </p:spPr>
      </p:pic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3276600" y="3581400"/>
            <a:ext cx="50356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on one reference vertex</a:t>
            </a: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2057400"/>
            <a:ext cx="1536699" cy="38417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 bwMode="auto">
          <a:xfrm rot="16200000" flipH="1">
            <a:off x="1971652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 flipH="1" flipV="1">
            <a:off x="1945457" y="28979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185966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5400000">
            <a:off x="2221685" y="30503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2400280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2614594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 flipH="1" flipV="1">
            <a:off x="2828908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6200000" flipH="1">
            <a:off x="2828908" y="2871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3686164" y="2371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5400000">
            <a:off x="3900478" y="2371724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3757602" y="2728914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900478" y="2871790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3757602" y="3014666"/>
            <a:ext cx="285752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>
            <a:off x="3793321" y="3264699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5043486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 flipH="1" flipV="1">
            <a:off x="5017291" y="2897985"/>
            <a:ext cx="276228" cy="22383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5257800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5293519" y="3050385"/>
            <a:ext cx="357190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472114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686428" y="2871790"/>
            <a:ext cx="214314" cy="1588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5400000" flipH="1" flipV="1">
            <a:off x="5900742" y="2657476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H="1">
            <a:off x="5900742" y="2871790"/>
            <a:ext cx="214314" cy="214314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6543684" y="2728914"/>
            <a:ext cx="35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...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57536" y="27289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471982" y="272891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752600" y="30480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 smtClean="0"/>
          </a:p>
        </p:txBody>
      </p:sp>
      <p:sp>
        <p:nvSpPr>
          <p:cNvPr id="84" name="Rectangle 83"/>
          <p:cNvSpPr/>
          <p:nvPr/>
        </p:nvSpPr>
        <p:spPr>
          <a:xfrm>
            <a:off x="1752600" y="24384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85" name="Rectangle 84"/>
          <p:cNvSpPr/>
          <p:nvPr/>
        </p:nvSpPr>
        <p:spPr>
          <a:xfrm>
            <a:off x="4800600" y="31242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 smtClean="0"/>
          </a:p>
        </p:txBody>
      </p:sp>
      <p:sp>
        <p:nvSpPr>
          <p:cNvPr id="86" name="Rectangle 85"/>
          <p:cNvSpPr/>
          <p:nvPr/>
        </p:nvSpPr>
        <p:spPr>
          <a:xfrm>
            <a:off x="4800600" y="243840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 smtClean="0"/>
          </a:p>
        </p:txBody>
      </p:sp>
      <p:sp>
        <p:nvSpPr>
          <p:cNvPr id="87" name="Rectangle 86"/>
          <p:cNvSpPr/>
          <p:nvPr/>
        </p:nvSpPr>
        <p:spPr>
          <a:xfrm>
            <a:off x="2114528" y="251460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</a:t>
            </a:r>
            <a:endParaRPr lang="en-US" dirty="0" smtClean="0">
              <a:latin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900478" y="2514600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1M</a:t>
            </a:r>
            <a:endParaRPr lang="en-US" baseline="-25000" dirty="0" smtClean="0"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10200" y="2438400"/>
            <a:ext cx="51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123</a:t>
            </a:r>
            <a:endParaRPr lang="en-US" baseline="-25000" dirty="0" smtClean="0"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609600" y="1447800"/>
            <a:ext cx="242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General case:</a:t>
            </a: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685800" y="2209800"/>
            <a:ext cx="7150115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Possible to do something similar for general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non-MHV amplitudes??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85800" y="3657600"/>
            <a:ext cx="66912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Problem to make 4pt interaction go away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4724400"/>
            <a:ext cx="5200650" cy="69161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5562600"/>
            <a:ext cx="6965950" cy="740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533400" y="1219200"/>
            <a:ext cx="54934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Inspiration from self-dual theories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608888" cy="47555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971800"/>
            <a:ext cx="5349875" cy="384883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657600" y="33528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038600"/>
            <a:ext cx="4267200" cy="447132"/>
          </a:xfrm>
          <a:prstGeom prst="rect">
            <a:avLst/>
          </a:prstGeom>
        </p:spPr>
      </p:pic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1600200" y="5486400"/>
            <a:ext cx="5226937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Work out result for amplitude….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Jacobi works… so ????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76800"/>
            <a:ext cx="8192788" cy="4238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6218069" cy="1557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Try something else…</a:t>
            </a: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Pick (n-3)! scalar theories (different Y)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3208338"/>
            <a:ext cx="4737100" cy="1524000"/>
          </a:xfrm>
          <a:prstGeom prst="rect">
            <a:avLst/>
          </a:prstGeom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971800" y="4572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4572000" y="4876800"/>
            <a:ext cx="39103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different scalar theories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685800" y="5715000"/>
            <a:ext cx="31312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(n-3)! basis for YM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609600" y="4876800"/>
            <a:ext cx="33775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YM (colour ordered)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477000" y="457200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0200" y="15240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(NEJBB, Damgaard, </a:t>
            </a:r>
            <a:r>
              <a:rPr lang="da-DK" dirty="0" err="1" smtClean="0">
                <a:solidFill>
                  <a:srgbClr val="008000"/>
                </a:solidFill>
              </a:rPr>
              <a:t>O’Connell</a:t>
            </a:r>
            <a:r>
              <a:rPr lang="da-DK" dirty="0" smtClean="0">
                <a:solidFill>
                  <a:srgbClr val="008000"/>
                </a:solidFill>
              </a:rPr>
              <a:t> and </a:t>
            </a:r>
            <a:r>
              <a:rPr lang="da-DK" dirty="0" err="1" smtClean="0">
                <a:solidFill>
                  <a:srgbClr val="008000"/>
                </a:solidFill>
              </a:rPr>
              <a:t>Monteiro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Algebra for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3505200" y="3276600"/>
            <a:ext cx="24199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Full amplitude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4025900" cy="15240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76800"/>
            <a:ext cx="2895600" cy="779996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48200"/>
            <a:ext cx="3403600" cy="1063625"/>
          </a:xfrm>
          <a:prstGeom prst="rect">
            <a:avLst/>
          </a:prstGeom>
        </p:spPr>
      </p:pic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685800" y="3962400"/>
            <a:ext cx="77416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Now we have (manifest Jacobi YM amplitudes):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Color-dual forms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609600" y="1600200"/>
            <a:ext cx="23799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YM amplitude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8453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33800"/>
            <a:ext cx="5994400" cy="1092200"/>
          </a:xfrm>
          <a:prstGeom prst="rect">
            <a:avLst/>
          </a:prstGeom>
        </p:spPr>
      </p:pic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762000" y="3352800"/>
            <a:ext cx="31585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YM dual amplitude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32766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dirty="0" smtClean="0">
                <a:solidFill>
                  <a:srgbClr val="008000"/>
                </a:solidFill>
              </a:rPr>
              <a:t>(Bern, </a:t>
            </a:r>
            <a:r>
              <a:rPr lang="da-DK" dirty="0" err="1" smtClean="0">
                <a:solidFill>
                  <a:srgbClr val="008000"/>
                </a:solidFill>
              </a:rPr>
              <a:t>Dennen</a:t>
            </a:r>
            <a:r>
              <a:rPr lang="da-DK" dirty="0" smtClean="0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00600"/>
            <a:ext cx="6273800" cy="90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410200"/>
            <a:ext cx="6781800" cy="99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Relations for loop amplitudes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8510864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2103A"/>
                </a:solidFill>
              </a:rPr>
              <a:t>Jacobi relations for numerators also exist at loop level.. but still an open question to develop</a:t>
            </a:r>
          </a:p>
          <a:p>
            <a:pPr algn="l">
              <a:buNone/>
            </a:pPr>
            <a:r>
              <a:rPr lang="en-US" dirty="0" smtClean="0">
                <a:solidFill>
                  <a:srgbClr val="02103A"/>
                </a:solidFill>
              </a:rPr>
              <a:t>direct vertex formalism (scalar amplitudes??)</a:t>
            </a:r>
          </a:p>
          <a:p>
            <a:pPr algn="l">
              <a:buNone/>
            </a:pPr>
            <a:endParaRPr lang="en-US" dirty="0" smtClean="0">
              <a:solidFill>
                <a:srgbClr val="02103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804268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2103A"/>
                </a:solidFill>
              </a:rPr>
              <a:t>Especially in gravity computations – such relations can be crucial testing UV </a:t>
            </a:r>
            <a:r>
              <a:rPr lang="en-US" dirty="0" err="1" smtClean="0">
                <a:solidFill>
                  <a:srgbClr val="02103A"/>
                </a:solidFill>
              </a:rPr>
              <a:t>behaviour</a:t>
            </a:r>
            <a:r>
              <a:rPr lang="en-US" dirty="0" smtClean="0">
                <a:solidFill>
                  <a:srgbClr val="02103A"/>
                </a:solidFill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02103A"/>
                </a:solidFill>
              </a:rPr>
              <a:t>(see </a:t>
            </a:r>
            <a:r>
              <a:rPr lang="en-US" dirty="0" err="1" smtClean="0">
                <a:solidFill>
                  <a:srgbClr val="02103A"/>
                </a:solidFill>
              </a:rPr>
              <a:t>Berns</a:t>
            </a:r>
            <a:r>
              <a:rPr lang="en-US" dirty="0" smtClean="0">
                <a:solidFill>
                  <a:srgbClr val="02103A"/>
                </a:solidFill>
              </a:rPr>
              <a:t> talk)</a:t>
            </a:r>
            <a:endParaRPr lang="en-US" dirty="0">
              <a:solidFill>
                <a:srgbClr val="02103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156" y="2895600"/>
            <a:ext cx="860704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err="1" smtClean="0">
                <a:solidFill>
                  <a:srgbClr val="02103A"/>
                </a:solidFill>
              </a:rPr>
              <a:t>Monodromy</a:t>
            </a:r>
            <a:r>
              <a:rPr lang="en-US" dirty="0" smtClean="0">
                <a:solidFill>
                  <a:srgbClr val="02103A"/>
                </a:solidFill>
              </a:rPr>
              <a:t> relations for finite amplitudes (A(++++..++) and A(-+++..++) </a:t>
            </a:r>
            <a:r>
              <a:rPr lang="en-US" dirty="0" smtClean="0">
                <a:solidFill>
                  <a:srgbClr val="008000"/>
                </a:solidFill>
              </a:rPr>
              <a:t>(NEJBB, </a:t>
            </a:r>
            <a:r>
              <a:rPr lang="en-US" dirty="0" err="1" smtClean="0">
                <a:solidFill>
                  <a:srgbClr val="008000"/>
                </a:solidFill>
              </a:rPr>
              <a:t>Damgaard</a:t>
            </a:r>
            <a:r>
              <a:rPr lang="en-US" dirty="0" smtClean="0">
                <a:solidFill>
                  <a:srgbClr val="008000"/>
                </a:solidFill>
              </a:rPr>
              <a:t>,</a:t>
            </a:r>
          </a:p>
          <a:p>
            <a:pPr algn="l">
              <a:buNone/>
            </a:pPr>
            <a:r>
              <a:rPr lang="en-US" dirty="0" smtClean="0">
                <a:solidFill>
                  <a:srgbClr val="008000"/>
                </a:solidFill>
              </a:rPr>
              <a:t>Johansson, </a:t>
            </a:r>
            <a:r>
              <a:rPr lang="en-US" dirty="0" err="1" smtClean="0">
                <a:solidFill>
                  <a:srgbClr val="008000"/>
                </a:solidFill>
              </a:rPr>
              <a:t>Søndergaard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2103A"/>
                </a:solidFill>
              </a:rPr>
              <a:t> </a:t>
            </a:r>
            <a:endParaRPr lang="en-US" dirty="0">
              <a:solidFill>
                <a:srgbClr val="02103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569200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05200"/>
            <a:ext cx="5524500" cy="77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105400"/>
            <a:ext cx="5219700" cy="965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590800"/>
            <a:ext cx="47951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6600" kern="0" dirty="0" smtClean="0">
                <a:solidFill>
                  <a:srgbClr val="000000"/>
                </a:solidFill>
              </a:rPr>
              <a:t>Conclusions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Conclusions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533400" y="1676400"/>
            <a:ext cx="76892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Much more to learn about amplitude relations…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533400" y="2667000"/>
            <a:ext cx="7290903" cy="5693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Presented explicit way of generating 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numerator factors satisfying Jacobi.</a:t>
            </a: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	Useful for better understanding of </a:t>
            </a: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   Yang-Mills and gravity!  </a:t>
            </a: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Open question: which Lie algebras are best?</a:t>
            </a: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B2D6-BA21-D640-AB2F-D92A0FE6FE53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-258961"/>
            <a:ext cx="8640960" cy="1785938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02103A"/>
                </a:solidFill>
                <a:latin typeface="Arial"/>
                <a:cs typeface="Arial"/>
              </a:rPr>
              <a:t>How to compute amplitudes</a:t>
            </a:r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230" y="1327396"/>
            <a:ext cx="2874869" cy="32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657600" cy="27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827584" y="3645024"/>
            <a:ext cx="5563842" cy="28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Chalkboard" charset="0"/>
              </a:rPr>
              <a:t>Method: Permutations over all possible outcomes (tree + loops (self-interactions))</a:t>
            </a:r>
          </a:p>
          <a:p>
            <a:pPr algn="l"/>
            <a:endParaRPr lang="en-US" sz="600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Chalkboard" charset="0"/>
              </a:rPr>
              <a:t>Field theory: Lagrange-function</a:t>
            </a:r>
          </a:p>
          <a:p>
            <a:pPr algn="l"/>
            <a:endParaRPr lang="en-US" sz="600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Chalkboard" charset="0"/>
              </a:rPr>
              <a:t>Feature: Vertex functions, Propagator (gauge fixing) </a:t>
            </a: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Chalkboard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2E6FFFA-0A22-8646-B558-C16F44DDAB24}" type="slidenum">
              <a:rPr lang="en-US">
                <a:solidFill>
                  <a:srgbClr val="02103A"/>
                </a:solidFill>
                <a:latin typeface="Arial"/>
                <a:cs typeface="Arial"/>
              </a:rPr>
              <a:pPr/>
              <a:t>6</a:t>
            </a:fld>
            <a:endParaRPr lang="en-US" dirty="0">
              <a:solidFill>
                <a:srgbClr val="0210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5974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9F92-899A-46AC-9366-3CEE6603594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00"/>
                </a:solidFill>
                <a:latin typeface="Arial Unicode MS"/>
                <a:ea typeface="+mj-ea"/>
                <a:cs typeface="Arial Unicode MS"/>
              </a:rPr>
              <a:t>Conclusions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378409" y="1371600"/>
            <a:ext cx="8765591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More</a:t>
            </a:r>
            <a:r>
              <a:rPr lang="en-US" sz="2800" dirty="0" smtClean="0">
                <a:solidFill>
                  <a:srgbClr val="000000"/>
                </a:solidFill>
              </a:rPr>
              <a:t> to learn from String theory??…loop-level</a:t>
            </a:r>
            <a:r>
              <a:rPr lang="en-US" sz="2800" dirty="0" smtClean="0">
                <a:solidFill>
                  <a:srgbClr val="000000"/>
                </a:solidFill>
              </a:rPr>
              <a:t>? </a:t>
            </a:r>
          </a:p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pure </a:t>
            </a:r>
            <a:r>
              <a:rPr lang="en-US" sz="2800" dirty="0" err="1" smtClean="0">
                <a:solidFill>
                  <a:srgbClr val="000000"/>
                </a:solidFill>
              </a:rPr>
              <a:t>spinor</a:t>
            </a:r>
            <a:r>
              <a:rPr lang="en-US" sz="2800" dirty="0" smtClean="0">
                <a:solidFill>
                  <a:srgbClr val="000000"/>
                </a:solidFill>
              </a:rPr>
              <a:t> formalism </a:t>
            </a:r>
            <a:r>
              <a:rPr lang="en-US" sz="2800" dirty="0" smtClean="0">
                <a:solidFill>
                  <a:srgbClr val="008000"/>
                </a:solidFill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</a:rPr>
              <a:t>Mafra</a:t>
            </a:r>
            <a:r>
              <a:rPr lang="en-US" sz="2800" dirty="0" smtClean="0">
                <a:solidFill>
                  <a:srgbClr val="008000"/>
                </a:solidFill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</a:rPr>
              <a:t>Schlotterer</a:t>
            </a:r>
            <a:r>
              <a:rPr lang="en-US" sz="2800" dirty="0" smtClean="0">
                <a:solidFill>
                  <a:srgbClr val="008000"/>
                </a:solidFill>
              </a:rPr>
              <a:t>,  </a:t>
            </a:r>
            <a:r>
              <a:rPr lang="en-US" sz="2800" dirty="0" err="1" smtClean="0">
                <a:solidFill>
                  <a:srgbClr val="008000"/>
                </a:solidFill>
              </a:rPr>
              <a:t>Stieberger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304800" y="3505200"/>
            <a:ext cx="8919704" cy="3108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Many </a:t>
            </a:r>
            <a:r>
              <a:rPr lang="en-US" sz="2800" dirty="0" smtClean="0">
                <a:solidFill>
                  <a:srgbClr val="000000"/>
                </a:solidFill>
              </a:rPr>
              <a:t>applications for gravity, N=8, N=4, (double copy)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computations </a:t>
            </a:r>
            <a:r>
              <a:rPr lang="en-US" sz="2800" dirty="0" smtClean="0">
                <a:solidFill>
                  <a:srgbClr val="000000"/>
                </a:solidFill>
              </a:rPr>
              <a:t>impossible otherwise.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algn="l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00725" y="4800600"/>
            <a:ext cx="5314275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Inspiration from self-dual/MHV – </a:t>
            </a:r>
          </a:p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can we do better?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425946" y="5943600"/>
            <a:ext cx="475565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More investigation needed…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743200"/>
            <a:ext cx="738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Higher derivative operators</a:t>
            </a:r>
            <a:r>
              <a:rPr lang="en-US" sz="2800" dirty="0" smtClean="0">
                <a:solidFill>
                  <a:srgbClr val="000000"/>
                </a:solidFill>
              </a:rPr>
              <a:t>? </a:t>
            </a:r>
            <a:r>
              <a:rPr lang="en-US" sz="2800" dirty="0" smtClean="0">
                <a:solidFill>
                  <a:srgbClr val="008000"/>
                </a:solidFill>
              </a:rPr>
              <a:t>(Dixon, </a:t>
            </a:r>
            <a:r>
              <a:rPr lang="en-US" sz="2800" dirty="0" err="1" smtClean="0">
                <a:solidFill>
                  <a:srgbClr val="008000"/>
                </a:solidFill>
              </a:rPr>
              <a:t>Broedel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6779-2FC7-420C-B128-F299E5C683AE}" type="slidenum">
              <a:rPr lang="en-US"/>
              <a:pPr/>
              <a:t>7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General 1-loop amplitudes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 flipV="1">
            <a:off x="2124075" y="2492375"/>
            <a:ext cx="287338" cy="2159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 flipV="1">
            <a:off x="2411413" y="2133600"/>
            <a:ext cx="0" cy="360363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4" name="Line 8"/>
          <p:cNvSpPr>
            <a:spLocks noChangeShapeType="1"/>
          </p:cNvSpPr>
          <p:nvPr/>
        </p:nvSpPr>
        <p:spPr bwMode="auto">
          <a:xfrm>
            <a:off x="2124075" y="1989138"/>
            <a:ext cx="287338" cy="142875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5" name="Line 9"/>
          <p:cNvSpPr>
            <a:spLocks noChangeShapeType="1"/>
          </p:cNvSpPr>
          <p:nvPr/>
        </p:nvSpPr>
        <p:spPr bwMode="auto">
          <a:xfrm flipV="1">
            <a:off x="2411413" y="1916113"/>
            <a:ext cx="287337" cy="217487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6" name="Line 10"/>
          <p:cNvSpPr>
            <a:spLocks noChangeShapeType="1"/>
          </p:cNvSpPr>
          <p:nvPr/>
        </p:nvSpPr>
        <p:spPr bwMode="auto">
          <a:xfrm flipV="1">
            <a:off x="2700338" y="1628775"/>
            <a:ext cx="0" cy="290513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>
            <a:off x="2700338" y="1916113"/>
            <a:ext cx="288925" cy="2159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8" name="Line 12"/>
          <p:cNvSpPr>
            <a:spLocks noChangeShapeType="1"/>
          </p:cNvSpPr>
          <p:nvPr/>
        </p:nvSpPr>
        <p:spPr bwMode="auto">
          <a:xfrm flipV="1">
            <a:off x="2987675" y="2133600"/>
            <a:ext cx="0" cy="360363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49" name="Line 13"/>
          <p:cNvSpPr>
            <a:spLocks noChangeShapeType="1"/>
          </p:cNvSpPr>
          <p:nvPr/>
        </p:nvSpPr>
        <p:spPr bwMode="auto">
          <a:xfrm flipV="1">
            <a:off x="2987675" y="1916113"/>
            <a:ext cx="287338" cy="217487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>
            <a:off x="2987675" y="2492375"/>
            <a:ext cx="287338" cy="214313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2700338" y="2492375"/>
            <a:ext cx="287337" cy="217488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H="1" flipV="1">
            <a:off x="2411413" y="2492375"/>
            <a:ext cx="287337" cy="217488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2700338" y="2708275"/>
            <a:ext cx="0" cy="288925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268538" y="2781300"/>
            <a:ext cx="1727200" cy="3603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1331913" y="2492375"/>
            <a:ext cx="936625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56" name="Text Box 20"/>
          <p:cNvSpPr txBox="1">
            <a:spLocks noChangeArrowheads="1"/>
          </p:cNvSpPr>
          <p:nvPr/>
        </p:nvSpPr>
        <p:spPr bwMode="auto">
          <a:xfrm>
            <a:off x="-180975" y="1773238"/>
            <a:ext cx="20161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2000">
                <a:solidFill>
                  <a:srgbClr val="000000"/>
                </a:solidFill>
              </a:rPr>
              <a:t>	Vertices carry factors of loop momentum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5940425" y="2420938"/>
            <a:ext cx="2016125" cy="2873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61" name="Text Box 25"/>
          <p:cNvSpPr txBox="1">
            <a:spLocks noChangeArrowheads="1"/>
          </p:cNvSpPr>
          <p:nvPr/>
        </p:nvSpPr>
        <p:spPr bwMode="auto">
          <a:xfrm>
            <a:off x="1547813" y="1196975"/>
            <a:ext cx="2117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>
                <a:solidFill>
                  <a:srgbClr val="000000"/>
                </a:solidFill>
              </a:rPr>
              <a:t>n-pt amplitude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 flipV="1">
            <a:off x="1187450" y="4005263"/>
            <a:ext cx="0" cy="3603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86" name="Oval 50"/>
          <p:cNvSpPr>
            <a:spLocks noChangeArrowheads="1"/>
          </p:cNvSpPr>
          <p:nvPr/>
        </p:nvSpPr>
        <p:spPr bwMode="auto">
          <a:xfrm>
            <a:off x="2268538" y="2349500"/>
            <a:ext cx="287337" cy="287338"/>
          </a:xfrm>
          <a:prstGeom prst="ellips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387" name="Rectangle 51"/>
          <p:cNvSpPr>
            <a:spLocks noChangeArrowheads="1"/>
          </p:cNvSpPr>
          <p:nvPr/>
        </p:nvSpPr>
        <p:spPr bwMode="auto">
          <a:xfrm>
            <a:off x="395288" y="3284538"/>
            <a:ext cx="8497887" cy="1512887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92" name="Picture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734050"/>
            <a:ext cx="69119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98398" name="Picture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429000"/>
            <a:ext cx="3168650" cy="661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98399" name="Picture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149725"/>
            <a:ext cx="3890962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8407" name="Text Box 71"/>
          <p:cNvSpPr txBox="1">
            <a:spLocks noChangeArrowheads="1"/>
          </p:cNvSpPr>
          <p:nvPr/>
        </p:nvSpPr>
        <p:spPr bwMode="auto">
          <a:xfrm>
            <a:off x="395288" y="3284538"/>
            <a:ext cx="430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 dirty="0">
                <a:solidFill>
                  <a:srgbClr val="008000"/>
                </a:solidFill>
              </a:rPr>
              <a:t>(</a:t>
            </a:r>
            <a:r>
              <a:rPr lang="en-GB" sz="2400" dirty="0" err="1">
                <a:solidFill>
                  <a:srgbClr val="008000"/>
                </a:solidFill>
              </a:rPr>
              <a:t>Passarino-Veltman</a:t>
            </a:r>
            <a:r>
              <a:rPr lang="en-GB" sz="2400" dirty="0">
                <a:solidFill>
                  <a:srgbClr val="008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reduction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98408" name="Text Box 72"/>
          <p:cNvSpPr txBox="1">
            <a:spLocks noChangeArrowheads="1"/>
          </p:cNvSpPr>
          <p:nvPr/>
        </p:nvSpPr>
        <p:spPr bwMode="auto">
          <a:xfrm>
            <a:off x="1692275" y="4365625"/>
            <a:ext cx="2963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Collapse of a propagator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8410" name="Line 74"/>
          <p:cNvSpPr>
            <a:spLocks noChangeShapeType="1"/>
          </p:cNvSpPr>
          <p:nvPr/>
        </p:nvSpPr>
        <p:spPr bwMode="auto">
          <a:xfrm flipV="1">
            <a:off x="1692275" y="4221163"/>
            <a:ext cx="287338" cy="217487"/>
          </a:xfrm>
          <a:prstGeom prst="line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11" name="Line 75"/>
          <p:cNvSpPr>
            <a:spLocks noChangeShapeType="1"/>
          </p:cNvSpPr>
          <p:nvPr/>
        </p:nvSpPr>
        <p:spPr bwMode="auto">
          <a:xfrm>
            <a:off x="1403350" y="4222750"/>
            <a:ext cx="288925" cy="214313"/>
          </a:xfrm>
          <a:prstGeom prst="line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12" name="Line 76"/>
          <p:cNvSpPr>
            <a:spLocks noChangeShapeType="1"/>
          </p:cNvSpPr>
          <p:nvPr/>
        </p:nvSpPr>
        <p:spPr bwMode="auto">
          <a:xfrm flipV="1">
            <a:off x="1116013" y="4221163"/>
            <a:ext cx="287337" cy="217487"/>
          </a:xfrm>
          <a:prstGeom prst="line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13" name="Line 77"/>
          <p:cNvSpPr>
            <a:spLocks noChangeShapeType="1"/>
          </p:cNvSpPr>
          <p:nvPr/>
        </p:nvSpPr>
        <p:spPr bwMode="auto">
          <a:xfrm flipV="1">
            <a:off x="1403350" y="3933825"/>
            <a:ext cx="0" cy="288925"/>
          </a:xfrm>
          <a:prstGeom prst="line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14" name="Line 78"/>
          <p:cNvSpPr>
            <a:spLocks noChangeShapeType="1"/>
          </p:cNvSpPr>
          <p:nvPr/>
        </p:nvSpPr>
        <p:spPr bwMode="auto">
          <a:xfrm flipV="1">
            <a:off x="1403350" y="3716338"/>
            <a:ext cx="287338" cy="217487"/>
          </a:xfrm>
          <a:prstGeom prst="line">
            <a:avLst/>
          </a:prstGeom>
          <a:noFill/>
          <a:ln w="158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15" name="Text Box 79"/>
          <p:cNvSpPr txBox="1">
            <a:spLocks noChangeArrowheads="1"/>
          </p:cNvSpPr>
          <p:nvPr/>
        </p:nvSpPr>
        <p:spPr bwMode="auto">
          <a:xfrm>
            <a:off x="6804025" y="1125538"/>
            <a:ext cx="20780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p = 2n for gravity</a:t>
            </a:r>
          </a:p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p=n for YM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8416" name="Text Box 80"/>
          <p:cNvSpPr txBox="1">
            <a:spLocks noChangeArrowheads="1"/>
          </p:cNvSpPr>
          <p:nvPr/>
        </p:nvSpPr>
        <p:spPr bwMode="auto">
          <a:xfrm>
            <a:off x="6948488" y="2349500"/>
            <a:ext cx="1566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Propagators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580610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19475" y="5157788"/>
          <a:ext cx="715963" cy="682625"/>
        </p:xfrm>
        <a:graphic>
          <a:graphicData uri="http://schemas.openxmlformats.org/presentationml/2006/ole">
            <p:oleObj spid="_x0000_s1028" name="Bitmap Image" r:id="rId7" imgW="4704762" imgH="4486901" progId="">
              <p:embed/>
            </p:oleObj>
          </a:graphicData>
        </a:graphic>
      </p:graphicFrame>
      <p:graphicFrame>
        <p:nvGraphicFramePr>
          <p:cNvPr id="580611" name="Object 3"/>
          <p:cNvGraphicFramePr>
            <a:graphicFrameLocks noChangeAspect="1"/>
          </p:cNvGraphicFramePr>
          <p:nvPr/>
        </p:nvGraphicFramePr>
        <p:xfrm>
          <a:off x="5003800" y="5229225"/>
          <a:ext cx="649288" cy="641350"/>
        </p:xfrm>
        <a:graphic>
          <a:graphicData uri="http://schemas.openxmlformats.org/presentationml/2006/ole">
            <p:oleObj spid="_x0000_s1029" name="Bitmap Image" r:id="rId8" imgW="4638095" imgH="4580952" progId="">
              <p:embed/>
            </p:oleObj>
          </a:graphicData>
        </a:graphic>
      </p:graphicFrame>
      <p:graphicFrame>
        <p:nvGraphicFramePr>
          <p:cNvPr id="580612" name="Object 4"/>
          <p:cNvGraphicFramePr>
            <a:graphicFrameLocks noChangeAspect="1"/>
          </p:cNvGraphicFramePr>
          <p:nvPr/>
        </p:nvGraphicFramePr>
        <p:xfrm>
          <a:off x="6516688" y="5229225"/>
          <a:ext cx="720725" cy="646113"/>
        </p:xfrm>
        <a:graphic>
          <a:graphicData uri="http://schemas.openxmlformats.org/presentationml/2006/ole">
            <p:oleObj spid="_x0000_s1030" name="Bitmap Image" r:id="rId9" imgW="4877481" imgH="4371429" progId="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714752"/>
            <a:ext cx="2671751" cy="3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1857364"/>
            <a:ext cx="2216205" cy="8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73"/>
          <p:cNvSpPr>
            <a:spLocks noChangeShapeType="1"/>
          </p:cNvSpPr>
          <p:nvPr/>
        </p:nvSpPr>
        <p:spPr bwMode="auto">
          <a:xfrm flipV="1">
            <a:off x="3059113" y="4076700"/>
            <a:ext cx="504825" cy="288925"/>
          </a:xfrm>
          <a:prstGeom prst="line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1604" y="4071942"/>
            <a:ext cx="12246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85"/>
          <p:cNvSpPr>
            <a:spLocks noChangeShapeType="1"/>
          </p:cNvSpPr>
          <p:nvPr/>
        </p:nvSpPr>
        <p:spPr bwMode="auto">
          <a:xfrm flipV="1">
            <a:off x="5148263" y="1628775"/>
            <a:ext cx="1728787" cy="215900"/>
          </a:xfrm>
          <a:prstGeom prst="line">
            <a:avLst/>
          </a:prstGeom>
          <a:noFill/>
          <a:ln w="22225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94"/>
          <p:cNvSpPr>
            <a:spLocks noChangeShapeType="1"/>
          </p:cNvSpPr>
          <p:nvPr/>
        </p:nvSpPr>
        <p:spPr bwMode="auto">
          <a:xfrm flipH="1" flipV="1">
            <a:off x="5795963" y="2492375"/>
            <a:ext cx="1081087" cy="73025"/>
          </a:xfrm>
          <a:prstGeom prst="line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3929066"/>
            <a:ext cx="642938" cy="2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24" y="4357694"/>
            <a:ext cx="238125" cy="2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6242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C172-D4C6-4745-BE86-890494014569}" type="slidenum">
              <a:rPr lang="en-US"/>
              <a:pPr/>
              <a:t>8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Unitarity cuts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 charset="0"/>
              </a:rPr>
              <a:t>Unitarity methods are building on the cut equation</a:t>
            </a:r>
          </a:p>
          <a:p>
            <a:endParaRPr lang="en-GB">
              <a:solidFill>
                <a:srgbClr val="000000"/>
              </a:solidFill>
              <a:latin typeface="Arial" charset="0"/>
            </a:endParaRPr>
          </a:p>
          <a:p>
            <a:endParaRPr lang="en-GB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None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373688"/>
            <a:ext cx="7272337" cy="1281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9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16338"/>
            <a:ext cx="2303463" cy="1544637"/>
          </a:xfrm>
          <a:prstGeom prst="rect">
            <a:avLst/>
          </a:prstGeom>
          <a:noFill/>
        </p:spPr>
      </p:pic>
      <p:graphicFrame>
        <p:nvGraphicFramePr>
          <p:cNvPr id="696326" name="Object 6"/>
          <p:cNvGraphicFramePr>
            <a:graphicFrameLocks noChangeAspect="1"/>
          </p:cNvGraphicFramePr>
          <p:nvPr/>
        </p:nvGraphicFramePr>
        <p:xfrm>
          <a:off x="1835150" y="3716338"/>
          <a:ext cx="2236788" cy="1500187"/>
        </p:xfrm>
        <a:graphic>
          <a:graphicData uri="http://schemas.openxmlformats.org/presentationml/2006/ole">
            <p:oleObj spid="_x0000_s56322" name="Bitmap Image" r:id="rId6" imgW="12352381" imgH="8287907" progId="">
              <p:embed/>
            </p:oleObj>
          </a:graphicData>
        </a:graphic>
      </p:graphicFrame>
      <p:sp>
        <p:nvSpPr>
          <p:cNvPr id="696327" name="Text Box 7"/>
          <p:cNvSpPr txBox="1">
            <a:spLocks noChangeArrowheads="1"/>
          </p:cNvSpPr>
          <p:nvPr/>
        </p:nvSpPr>
        <p:spPr bwMode="auto">
          <a:xfrm>
            <a:off x="2411413" y="3213100"/>
            <a:ext cx="111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>
                <a:solidFill>
                  <a:srgbClr val="000000"/>
                </a:solidFill>
              </a:rPr>
              <a:t>Singlet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96328" name="Text Box 8"/>
          <p:cNvSpPr txBox="1">
            <a:spLocks noChangeArrowheads="1"/>
          </p:cNvSpPr>
          <p:nvPr/>
        </p:nvSpPr>
        <p:spPr bwMode="auto">
          <a:xfrm>
            <a:off x="5148263" y="3213100"/>
            <a:ext cx="177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400">
                <a:solidFill>
                  <a:srgbClr val="000000"/>
                </a:solidFill>
              </a:rPr>
              <a:t>Non-Singlet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963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989138"/>
            <a:ext cx="3097213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963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1916113"/>
            <a:ext cx="1152525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963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205038"/>
            <a:ext cx="476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755650" y="2997200"/>
            <a:ext cx="7704138" cy="3671888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33" name="Rectangle 13"/>
          <p:cNvSpPr>
            <a:spLocks noChangeArrowheads="1"/>
          </p:cNvSpPr>
          <p:nvPr/>
        </p:nvSpPr>
        <p:spPr bwMode="auto">
          <a:xfrm>
            <a:off x="8388350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087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EEA3-3AC7-49FD-AA45-11318C4C122C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914400"/>
          </a:xfrm>
        </p:spPr>
        <p:txBody>
          <a:bodyPr/>
          <a:lstStyle/>
          <a:p>
            <a:r>
              <a:rPr lang="en-GB" sz="4000" dirty="0" smtClean="0">
                <a:solidFill>
                  <a:srgbClr val="000000"/>
                </a:solidFill>
                <a:latin typeface="Arial" charset="0"/>
              </a:rPr>
              <a:t>Computation </a:t>
            </a:r>
            <a:r>
              <a:rPr lang="en-GB" sz="4000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GB" sz="4000" dirty="0" err="1">
                <a:solidFill>
                  <a:srgbClr val="000000"/>
                </a:solidFill>
                <a:latin typeface="Arial" charset="0"/>
              </a:rPr>
              <a:t>perturbative</a:t>
            </a:r>
            <a:r>
              <a:rPr lang="en-GB" sz="4000" dirty="0">
                <a:solidFill>
                  <a:srgbClr val="000000"/>
                </a:solidFill>
                <a:latin typeface="Arial" charset="0"/>
              </a:rPr>
              <a:t> amplitudes</a:t>
            </a:r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357158" y="714356"/>
            <a:ext cx="8286808" cy="660078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lvl="1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lvl="1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lvl="1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lvl="1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lvl="1" algn="l">
              <a:buNone/>
            </a:pPr>
            <a:endParaRPr lang="en-GB" sz="3200" dirty="0" smtClean="0">
              <a:solidFill>
                <a:srgbClr val="FF0000"/>
              </a:solidFill>
            </a:endParaRPr>
          </a:p>
          <a:p>
            <a:pPr lvl="1" algn="l"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Complex expressions involving e.g. </a:t>
            </a:r>
          </a:p>
          <a:p>
            <a:pPr lvl="1" algn="l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(p</a:t>
            </a:r>
            <a:r>
              <a:rPr lang="en-GB" sz="3200" baseline="-25000" dirty="0" smtClean="0">
                <a:solidFill>
                  <a:srgbClr val="FF0000"/>
                </a:solidFill>
              </a:rPr>
              <a:t>i </a:t>
            </a:r>
            <a:r>
              <a:rPr lang="en-GB" sz="2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200" dirty="0" smtClean="0">
                <a:solidFill>
                  <a:srgbClr val="FF0000"/>
                </a:solidFill>
                <a:latin typeface="cmsy10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p</a:t>
            </a:r>
            <a:r>
              <a:rPr lang="en-GB" sz="3200" baseline="-25000" dirty="0" err="1" smtClean="0">
                <a:solidFill>
                  <a:srgbClr val="FF0000"/>
                </a:solidFill>
              </a:rPr>
              <a:t>j</a:t>
            </a:r>
            <a:r>
              <a:rPr lang="en-GB" sz="3200" dirty="0" smtClean="0">
                <a:solidFill>
                  <a:srgbClr val="FF0000"/>
                </a:solidFill>
              </a:rPr>
              <a:t>)			 (no manifest symmetry </a:t>
            </a:r>
            <a:endParaRPr lang="da-DK" sz="3200" dirty="0" smtClean="0"/>
          </a:p>
          <a:p>
            <a:pPr lvl="1" algn="l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(p</a:t>
            </a:r>
            <a:r>
              <a:rPr lang="en-GB" sz="3200" baseline="-25000" dirty="0" smtClean="0">
                <a:solidFill>
                  <a:srgbClr val="FF0000"/>
                </a:solidFill>
              </a:rPr>
              <a:t>i </a:t>
            </a:r>
            <a:r>
              <a:rPr lang="en-GB" sz="2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ε</a:t>
            </a:r>
            <a:r>
              <a:rPr lang="en-GB" sz="3200" baseline="-25000" dirty="0" smtClean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GB" sz="3200" dirty="0" smtClean="0">
                <a:solidFill>
                  <a:srgbClr val="FF0000"/>
                </a:solidFill>
              </a:rPr>
              <a:t>) (</a:t>
            </a:r>
            <a:r>
              <a:rPr lang="el-GR" sz="3200" dirty="0" smtClean="0">
                <a:solidFill>
                  <a:srgbClr val="FF0000"/>
                </a:solidFill>
                <a:sym typeface="Wingdings" pitchFamily="2" charset="2"/>
              </a:rPr>
              <a:t>ε</a:t>
            </a:r>
            <a:r>
              <a:rPr lang="en-GB" sz="3200" baseline="-25000" dirty="0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sym typeface="Wingdings" pitchFamily="2" charset="2"/>
              </a:rPr>
              <a:t>ε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baseline="-25000" dirty="0" smtClean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GB" sz="3200" dirty="0" smtClean="0">
                <a:solidFill>
                  <a:srgbClr val="FF0000"/>
                </a:solidFill>
              </a:rPr>
              <a:t>)	 or simplifications)</a:t>
            </a:r>
          </a:p>
          <a:p>
            <a:pPr lvl="1" algn="l"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				</a:t>
            </a:r>
            <a:r>
              <a:rPr lang="en-GB" sz="3200" dirty="0" smtClean="0">
                <a:solidFill>
                  <a:srgbClr val="FF0000"/>
                </a:solidFill>
              </a:rPr>
              <a:t>				</a:t>
            </a:r>
          </a:p>
          <a:p>
            <a:pPr lvl="1" algn="l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428596" y="928670"/>
            <a:ext cx="4248150" cy="17666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 </a:t>
            </a:r>
            <a:endParaRPr lang="en-GB" sz="32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   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4857752" y="1500174"/>
            <a:ext cx="4011034" cy="117570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FF0000"/>
                </a:solidFill>
              </a:rPr>
              <a:t>Sum over topological</a:t>
            </a:r>
          </a:p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FF0000"/>
                </a:solidFill>
              </a:rPr>
              <a:t> different diagrams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1928794" y="3143248"/>
            <a:ext cx="6121400" cy="57943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None/>
            </a:pPr>
            <a:r>
              <a:rPr lang="en-GB" sz="3200" dirty="0">
                <a:solidFill>
                  <a:srgbClr val="000000"/>
                </a:solidFill>
              </a:rPr>
              <a:t>Generic Feynman </a:t>
            </a:r>
            <a:r>
              <a:rPr lang="en-GB" sz="3200" dirty="0" smtClean="0">
                <a:solidFill>
                  <a:srgbClr val="000000"/>
                </a:solidFill>
              </a:rPr>
              <a:t>amplitude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785918" y="3000372"/>
            <a:ext cx="5975350" cy="8636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 flipH="1" flipV="1">
            <a:off x="3276600" y="2708275"/>
            <a:ext cx="142875" cy="288925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71" name="Line 11"/>
          <p:cNvSpPr>
            <a:spLocks noChangeShapeType="1"/>
          </p:cNvSpPr>
          <p:nvPr/>
        </p:nvSpPr>
        <p:spPr bwMode="auto">
          <a:xfrm flipH="1">
            <a:off x="3929058" y="3857628"/>
            <a:ext cx="214314" cy="42862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500174"/>
            <a:ext cx="507209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# Feynman diagrams: </a:t>
            </a:r>
          </a:p>
          <a:p>
            <a:pPr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Factorial Growth!</a:t>
            </a:r>
            <a:endParaRPr lang="da-DK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  <p:bldP spid="348165" grpId="0"/>
      <p:bldP spid="348167" grpId="0" animBg="1"/>
      <p:bldP spid="348169" grpId="0" animBg="1"/>
      <p:bldP spid="348171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Standarddesign">
  <a:themeElements>
    <a:clrScheme name="Standarddesign 8">
      <a:dk1>
        <a:srgbClr val="010080"/>
      </a:dk1>
      <a:lt1>
        <a:srgbClr val="FFFFFF"/>
      </a:lt1>
      <a:dk2>
        <a:srgbClr val="041F74"/>
      </a:dk2>
      <a:lt2>
        <a:srgbClr val="FFFF00"/>
      </a:lt2>
      <a:accent1>
        <a:srgbClr val="00CC99"/>
      </a:accent1>
      <a:accent2>
        <a:srgbClr val="FFFF00"/>
      </a:accent2>
      <a:accent3>
        <a:srgbClr val="AAABBC"/>
      </a:accent3>
      <a:accent4>
        <a:srgbClr val="DADADA"/>
      </a:accent4>
      <a:accent5>
        <a:srgbClr val="AAE2CA"/>
      </a:accent5>
      <a:accent6>
        <a:srgbClr val="E7E700"/>
      </a:accent6>
      <a:hlink>
        <a:srgbClr val="0033CC"/>
      </a:hlink>
      <a:folHlink>
        <a:srgbClr val="00FF00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10080"/>
        </a:dk1>
        <a:lt1>
          <a:srgbClr val="FFFFFF"/>
        </a:lt1>
        <a:dk2>
          <a:srgbClr val="041F74"/>
        </a:dk2>
        <a:lt2>
          <a:srgbClr val="FFFF00"/>
        </a:lt2>
        <a:accent1>
          <a:srgbClr val="00CC99"/>
        </a:accent1>
        <a:accent2>
          <a:srgbClr val="FFFF00"/>
        </a:accent2>
        <a:accent3>
          <a:srgbClr val="AAABBC"/>
        </a:accent3>
        <a:accent4>
          <a:srgbClr val="DADADA"/>
        </a:accent4>
        <a:accent5>
          <a:srgbClr val="AAE2CA"/>
        </a:accent5>
        <a:accent6>
          <a:srgbClr val="E7E700"/>
        </a:accent6>
        <a:hlink>
          <a:srgbClr val="0033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30411</TotalTime>
  <Words>1966</Words>
  <Application>Microsoft Macintosh PowerPoint</Application>
  <PresentationFormat>On-screen Show (4:3)</PresentationFormat>
  <Paragraphs>646</Paragraphs>
  <Slides>60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Standarddesign</vt:lpstr>
      <vt:lpstr>Bitmap Image</vt:lpstr>
      <vt:lpstr> Amplitude relations in  Yang-Mills theory and                                  Gravity</vt:lpstr>
      <vt:lpstr>Slide 2</vt:lpstr>
      <vt:lpstr>Amplitudes in Physics</vt:lpstr>
      <vt:lpstr>Slide 4</vt:lpstr>
      <vt:lpstr>How to compute amplitudes</vt:lpstr>
      <vt:lpstr>How to compute amplitudes</vt:lpstr>
      <vt:lpstr>General 1-loop amplitudes</vt:lpstr>
      <vt:lpstr>Unitarity cuts</vt:lpstr>
      <vt:lpstr>Computation of perturbative amplitudes</vt:lpstr>
      <vt:lpstr>Amplitudes</vt:lpstr>
      <vt:lpstr>Helicity states formalism</vt:lpstr>
      <vt:lpstr>Scattering amplitudes in D=4</vt:lpstr>
      <vt:lpstr>Slide 13</vt:lpstr>
      <vt:lpstr> Yang-Mills MHV-amplitudes</vt:lpstr>
      <vt:lpstr>Gravity Amplitudes</vt:lpstr>
      <vt:lpstr>Simplifications from Spinor-Helicity</vt:lpstr>
      <vt:lpstr>Slide 17</vt:lpstr>
      <vt:lpstr>String theory</vt:lpstr>
      <vt:lpstr>Slide 19</vt:lpstr>
      <vt:lpstr>Slide 20</vt:lpstr>
      <vt:lpstr>Gravity Amplitudes</vt:lpstr>
      <vt:lpstr>Slide 22</vt:lpstr>
      <vt:lpstr>Gravity Amplitudes</vt:lpstr>
      <vt:lpstr>Gravity MHV amplitudes</vt:lpstr>
      <vt:lpstr>Slide 25</vt:lpstr>
      <vt:lpstr>Slide 26</vt:lpstr>
      <vt:lpstr>Slide 27</vt:lpstr>
      <vt:lpstr>Slide 28</vt:lpstr>
      <vt:lpstr>String theory</vt:lpstr>
      <vt:lpstr>Monodromy relations</vt:lpstr>
      <vt:lpstr>Monodromy relations</vt:lpstr>
      <vt:lpstr>Monodromy relations</vt:lpstr>
      <vt:lpstr>Monodromy relations</vt:lpstr>
      <vt:lpstr>Slide 34</vt:lpstr>
      <vt:lpstr>Slide 35</vt:lpstr>
      <vt:lpstr>Slide 36</vt:lpstr>
      <vt:lpstr>Slide 37</vt:lpstr>
      <vt:lpstr>Slide 38</vt:lpstr>
      <vt:lpstr>Slide 39</vt:lpstr>
      <vt:lpstr>Symmetries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Niels Bohr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Preferred Customer</dc:creator>
  <cp:lastModifiedBy>bjbohr</cp:lastModifiedBy>
  <cp:revision>279</cp:revision>
  <dcterms:created xsi:type="dcterms:W3CDTF">2012-12-02T20:54:30Z</dcterms:created>
  <dcterms:modified xsi:type="dcterms:W3CDTF">2012-12-02T21:01:07Z</dcterms:modified>
</cp:coreProperties>
</file>