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78" r:id="rId4"/>
    <p:sldId id="258" r:id="rId5"/>
    <p:sldId id="372" r:id="rId6"/>
    <p:sldId id="317" r:id="rId7"/>
    <p:sldId id="335" r:id="rId8"/>
    <p:sldId id="259" r:id="rId9"/>
    <p:sldId id="260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263" r:id="rId19"/>
    <p:sldId id="374" r:id="rId20"/>
    <p:sldId id="375" r:id="rId21"/>
    <p:sldId id="376" r:id="rId22"/>
    <p:sldId id="373" r:id="rId23"/>
    <p:sldId id="264" r:id="rId24"/>
    <p:sldId id="281" r:id="rId25"/>
    <p:sldId id="288" r:id="rId26"/>
    <p:sldId id="366" r:id="rId27"/>
    <p:sldId id="367" r:id="rId28"/>
    <p:sldId id="369" r:id="rId29"/>
    <p:sldId id="294" r:id="rId30"/>
    <p:sldId id="360" r:id="rId31"/>
    <p:sldId id="361" r:id="rId32"/>
    <p:sldId id="362" r:id="rId33"/>
    <p:sldId id="363" r:id="rId34"/>
    <p:sldId id="364" r:id="rId35"/>
    <p:sldId id="377" r:id="rId36"/>
    <p:sldId id="368" r:id="rId37"/>
    <p:sldId id="365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7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38" autoAdjust="0"/>
    <p:restoredTop sz="94660"/>
  </p:normalViewPr>
  <p:slideViewPr>
    <p:cSldViewPr>
      <p:cViewPr varScale="1">
        <p:scale>
          <a:sx n="76" d="100"/>
          <a:sy n="76" d="100"/>
        </p:scale>
        <p:origin x="-66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DB64-0787-4EDE-B3A8-86E9266CE4E5}" type="slidenum">
              <a:rPr lang="en-US"/>
              <a:pPr/>
              <a:t>4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9B7A-637C-47AF-940C-8156063E2B5C}" type="slidenum">
              <a:rPr lang="en-US"/>
              <a:pPr/>
              <a:t>7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9060C-DBE1-49EF-9B0F-A388183C2500}" type="slidenum">
              <a:rPr lang="en-US"/>
              <a:pPr/>
              <a:t>8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3249C-A49A-4DA3-B6F6-6C07BF1A88C8}" type="slidenum">
              <a:rPr lang="en-US"/>
              <a:pPr/>
              <a:t>9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B32A-B98F-409F-89C1-F8D8DE32EA30}" type="slidenum">
              <a:rPr lang="en-US"/>
              <a:pPr/>
              <a:t>11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CD2CB-54FC-443B-B995-A3C4576F7F5E}" type="slidenum">
              <a:rPr lang="en-US"/>
              <a:pPr/>
              <a:t>12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Maximal </a:t>
            </a:r>
            <a:r>
              <a:rPr lang="en-US" i="1" dirty="0" err="1" smtClean="0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i="1" dirty="0" smtClean="0">
                <a:solidFill>
                  <a:srgbClr val="C00000"/>
                </a:solidFill>
                <a:latin typeface="Palatino Linotype" pitchFamily="18" charset="0"/>
              </a:rPr>
              <a:t> at Two Loops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, Turin, October 24, 2011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5.png"/><Relationship Id="rId5" Type="http://schemas.openxmlformats.org/officeDocument/2006/relationships/tags" Target="../tags/tag20.xml"/><Relationship Id="rId10" Type="http://schemas.openxmlformats.org/officeDocument/2006/relationships/image" Target="../media/image34.png"/><Relationship Id="rId4" Type="http://schemas.openxmlformats.org/officeDocument/2006/relationships/tags" Target="../tags/tag19.xm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4.xml"/><Relationship Id="rId7" Type="http://schemas.openxmlformats.org/officeDocument/2006/relationships/image" Target="../media/image40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0.xml"/><Relationship Id="rId7" Type="http://schemas.openxmlformats.org/officeDocument/2006/relationships/image" Target="../media/image4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5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tags" Target="../tags/tag38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57.png"/><Relationship Id="rId5" Type="http://schemas.openxmlformats.org/officeDocument/2006/relationships/tags" Target="../tags/tag41.xm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tags" Target="../tags/tag40.xml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tags" Target="../tags/tag49.xml"/><Relationship Id="rId16" Type="http://schemas.openxmlformats.org/officeDocument/2006/relationships/image" Target="../media/image75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70.png"/><Relationship Id="rId5" Type="http://schemas.openxmlformats.org/officeDocument/2006/relationships/tags" Target="../tags/tag52.xml"/><Relationship Id="rId15" Type="http://schemas.openxmlformats.org/officeDocument/2006/relationships/image" Target="../media/image7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8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81.png"/><Relationship Id="rId5" Type="http://schemas.openxmlformats.org/officeDocument/2006/relationships/image" Target="../media/image52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85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8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12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tags" Target="../tags/tag13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Maximal </a:t>
            </a:r>
            <a:r>
              <a:rPr lang="en-US" b="1" dirty="0" err="1" smtClean="0"/>
              <a:t>Unitarity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at Two Loops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733800"/>
            <a:ext cx="8991600" cy="28956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with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Kasper Larsen &amp;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Henrik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Johansson;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&amp;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work of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Simon Caron-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Huot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&amp; Kasper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Larsen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b="1" dirty="0" smtClean="0"/>
              <a:t>1108.1180, 1205.0801, </a:t>
            </a:r>
            <a:r>
              <a:rPr lang="en-US" sz="2400" b="1" dirty="0"/>
              <a:t>1208.1754</a:t>
            </a:r>
            <a:r>
              <a:rPr lang="en-US" sz="2400" b="1" dirty="0" smtClean="0"/>
              <a:t> &amp; in progress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Amplitudes and Periods, IHES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December 3–7, 2012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" name="Picture 3" descr="DSC_5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52400"/>
            <a:ext cx="3151632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Unitarity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Journey from a concept natural to physicists but strange to </a:t>
            </a:r>
            <a:r>
              <a:rPr lang="en-US" dirty="0"/>
              <a:t>mathematicians </a:t>
            </a:r>
            <a:r>
              <a:rPr lang="en-US" dirty="0" smtClean="0"/>
              <a:t>— to one natural to mathematicians but strange to physicists</a:t>
            </a:r>
          </a:p>
          <a:p>
            <a:r>
              <a:rPr lang="en-US" dirty="0" smtClean="0"/>
              <a:t>Can we pick out contributions with </a:t>
            </a:r>
            <a:r>
              <a:rPr lang="en-US" i="1" dirty="0" smtClean="0"/>
              <a:t>more</a:t>
            </a:r>
            <a:r>
              <a:rPr lang="en-US" dirty="0" smtClean="0"/>
              <a:t> than two propagators?</a:t>
            </a:r>
          </a:p>
          <a:p>
            <a:r>
              <a:rPr lang="en-US" dirty="0" smtClean="0"/>
              <a:t>Yes — cut more lines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Isolates smaller set of integrals: only </a:t>
            </a:r>
            <a:br>
              <a:rPr lang="en-US" dirty="0" smtClean="0"/>
            </a:br>
            <a:r>
              <a:rPr lang="en-US" dirty="0" smtClean="0"/>
              <a:t>integrals with propagators corresponding </a:t>
            </a:r>
            <a:br>
              <a:rPr lang="en-US" dirty="0" smtClean="0"/>
            </a:br>
            <a:r>
              <a:rPr lang="en-US" dirty="0" smtClean="0"/>
              <a:t>to cuts will show up</a:t>
            </a:r>
          </a:p>
          <a:p>
            <a:r>
              <a:rPr lang="en-US" dirty="0" smtClean="0"/>
              <a:t>Triple cut — no bubbles, one triangle, smaller set of boxes</a:t>
            </a:r>
          </a:p>
          <a:p>
            <a:endParaRPr lang="en-US" dirty="0"/>
          </a:p>
        </p:txBody>
      </p:sp>
      <p:pic>
        <p:nvPicPr>
          <p:cNvPr id="4" name="Picture 4" descr="triplecu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60061" y="2592388"/>
            <a:ext cx="4507739" cy="3122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1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isolate a</a:t>
            </a:r>
            <a:r>
              <a:rPr lang="en-US" dirty="0">
                <a:solidFill>
                  <a:srgbClr val="C00000"/>
                </a:solidFill>
              </a:rPr>
              <a:t> single </a:t>
            </a:r>
            <a:r>
              <a:rPr lang="en-US" dirty="0"/>
              <a:t>integral?</a:t>
            </a:r>
          </a:p>
          <a:p>
            <a:endParaRPr lang="en-US" dirty="0"/>
          </a:p>
          <a:p>
            <a:r>
              <a:rPr lang="en-US" dirty="0" smtClean="0"/>
              <a:t>D = 4 </a:t>
            </a:r>
            <a:r>
              <a:rPr lang="en-US" dirty="0" smtClean="0">
                <a:sym typeface="Symbol"/>
              </a:rPr>
              <a:t> loop momentum has four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components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Cut four specified propagators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(q</a:t>
            </a:r>
            <a:r>
              <a:rPr lang="en-US" dirty="0" smtClean="0"/>
              <a:t>uadruple cut) would </a:t>
            </a:r>
            <a:r>
              <a:rPr lang="en-US" dirty="0"/>
              <a:t>isolate a single </a:t>
            </a:r>
            <a:r>
              <a:rPr lang="en-US" dirty="0" smtClean="0"/>
              <a:t>box</a:t>
            </a:r>
            <a:endParaRPr lang="en-US" dirty="0"/>
          </a:p>
        </p:txBody>
      </p:sp>
      <p:pic>
        <p:nvPicPr>
          <p:cNvPr id="410628" name="Picture 4" descr="quadcu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3325" y="1236663"/>
            <a:ext cx="2632075" cy="263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7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Quadruple Cuts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Work in D=4 for the algebra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Four degrees of freedom &amp; four delta </a:t>
            </a:r>
            <a:r>
              <a:rPr lang="en-US" dirty="0" smtClean="0"/>
              <a:t>functions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… but are there any solutions?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ym typeface="Symbol" pitchFamily="18" charset="2"/>
            </a:endParaRPr>
          </a:p>
        </p:txBody>
      </p:sp>
      <p:pic>
        <p:nvPicPr>
          <p:cNvPr id="35635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2225675"/>
            <a:ext cx="80978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636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675" y="2239963"/>
            <a:ext cx="514508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35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Quadruple Cuts Have 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delta functions instruct us to solve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quadratic, 3 linear equations </a:t>
            </a:r>
            <a:r>
              <a:rPr lang="en-US" dirty="0" smtClean="0">
                <a:sym typeface="Symbol"/>
              </a:rPr>
              <a:t> 2 solutions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 are </a:t>
            </a:r>
            <a:r>
              <a:rPr lang="en-US" dirty="0" err="1" smtClean="0"/>
              <a:t>massless</a:t>
            </a:r>
            <a:r>
              <a:rPr lang="en-US" dirty="0" smtClean="0"/>
              <a:t>, we can write down the solutions explicitly</a:t>
            </a:r>
          </a:p>
          <a:p>
            <a:pPr marL="0" indent="0">
              <a:buNone/>
            </a:pPr>
            <a:r>
              <a:rPr lang="en-US" dirty="0" smtClean="0"/>
              <a:t>				                            solves </a:t>
            </a:r>
            <a:r>
              <a:rPr lang="en-US" dirty="0" err="1" smtClean="0"/>
              <a:t>eqs</a:t>
            </a:r>
            <a:r>
              <a:rPr lang="en-US" dirty="0" smtClean="0"/>
              <a:t> 1,2,4;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Impose 3</a:t>
            </a:r>
            <a:r>
              <a:rPr lang="en-US" baseline="30000" dirty="0" smtClean="0"/>
              <a:t>rd</a:t>
            </a:r>
            <a:r>
              <a:rPr lang="en-US" dirty="0" smtClean="0"/>
              <a:t> to find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09800"/>
            <a:ext cx="9024079" cy="362102"/>
          </a:xfrm>
          <a:prstGeom prst="rect">
            <a:avLst/>
          </a:prstGeom>
          <a:noFill/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27" y="2176780"/>
            <a:ext cx="8126745" cy="411480"/>
          </a:xfrm>
          <a:prstGeom prst="rect">
            <a:avLst/>
          </a:prstGeom>
          <a:noFill/>
        </p:spPr>
      </p:pic>
      <p:pic>
        <p:nvPicPr>
          <p:cNvPr id="13" name="Picture 1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345" y="4010210"/>
            <a:ext cx="4950306" cy="7364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94" y="4886119"/>
            <a:ext cx="4721206" cy="725121"/>
          </a:xfrm>
          <a:prstGeom prst="rect">
            <a:avLst/>
          </a:prstGeom>
          <a:noFill/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16" y="5753756"/>
            <a:ext cx="3532484" cy="824181"/>
          </a:xfrm>
          <a:prstGeom prst="rect">
            <a:avLst/>
          </a:prstGeom>
          <a:noFill/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656" y="5708039"/>
            <a:ext cx="2740002" cy="725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3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Solutions are complex</a:t>
            </a:r>
          </a:p>
          <a:p>
            <a:r>
              <a:rPr lang="en-US" dirty="0" smtClean="0"/>
              <a:t>The delta functions would actually give zero!</a:t>
            </a:r>
          </a:p>
          <a:p>
            <a:pPr>
              <a:buNone/>
            </a:pPr>
            <a:r>
              <a:rPr lang="en-US" dirty="0" smtClean="0"/>
              <a:t>Need to reinterpret delta functions as contour integrals around a global pole</a:t>
            </a:r>
          </a:p>
          <a:p>
            <a:r>
              <a:rPr lang="en-US" dirty="0" smtClean="0"/>
              <a:t>Reinterpret cutting as contour modification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895" y="2590800"/>
            <a:ext cx="2095505" cy="34861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30" y="2362200"/>
            <a:ext cx="4697740" cy="824868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71" y="3276600"/>
            <a:ext cx="7397129" cy="824867"/>
          </a:xfrm>
          <a:prstGeom prst="rect">
            <a:avLst/>
          </a:prstGeom>
          <a:noFill/>
        </p:spPr>
      </p:pic>
      <p:pic>
        <p:nvPicPr>
          <p:cNvPr id="9" name="Picture 8" descr="Complex Plane  contour 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8533" y="3954200"/>
            <a:ext cx="3086667" cy="2980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27564" y="5286108"/>
            <a:ext cx="1295400" cy="274320"/>
          </a:xfrm>
          <a:prstGeom prst="rightArrow">
            <a:avLst/>
          </a:prstGeom>
          <a:solidFill>
            <a:srgbClr val="C00000">
              <a:alpha val="6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mplex Plane  contour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6800" y="3997236"/>
            <a:ext cx="29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how to choose a contour</a:t>
            </a:r>
          </a:p>
          <a:p>
            <a:endParaRPr lang="en-US" dirty="0" smtClean="0"/>
          </a:p>
          <a:p>
            <a:r>
              <a:rPr lang="en-US" dirty="0" smtClean="0"/>
              <a:t>Changing the contour can break equations: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is no longer true if we deform the real contour to circle one of the poles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Remarkably, these two problems cancel each other out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352800"/>
            <a:ext cx="2887985" cy="348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7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 vanishing Feynman integrals to continue vanishing on cuts</a:t>
            </a:r>
          </a:p>
          <a:p>
            <a:endParaRPr lang="en-US" dirty="0" smtClean="0"/>
          </a:p>
          <a:p>
            <a:r>
              <a:rPr lang="en-US" dirty="0" smtClean="0"/>
              <a:t>General contour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i="1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</a:t>
            </a:r>
            <a:r>
              <a:rPr lang="en-US" i="1" dirty="0" smtClean="0">
                <a:sym typeface="Symbol"/>
              </a:rPr>
              <a:t>a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165" y="2918178"/>
            <a:ext cx="2221235" cy="316230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03" y="4011929"/>
            <a:ext cx="8412497" cy="792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7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Go back to master equation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Change to quadruple-cut contour </a:t>
            </a:r>
            <a:r>
              <a:rPr lang="en-US" sz="2800" dirty="0" smtClean="0">
                <a:latin typeface="Monotype Corsiva" pitchFamily="66" charset="0"/>
              </a:rPr>
              <a:t>C</a:t>
            </a:r>
            <a:r>
              <a:rPr lang="en-US" dirty="0" smtClean="0"/>
              <a:t> on both sides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Solve: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algebraic reductions needed: suitable for pure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Britto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Feng</a:t>
            </a:r>
            <a:r>
              <a:rPr lang="en-US" sz="2000" dirty="0" smtClean="0">
                <a:solidFill>
                  <a:srgbClr val="C00000"/>
                </a:solidFill>
              </a:rPr>
              <a:t> (2004)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0" y="2133600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6819172" y="76200"/>
            <a:ext cx="2248628" cy="2248628"/>
            <a:chOff x="6819172" y="76200"/>
            <a:chExt cx="2248628" cy="2248628"/>
          </a:xfrm>
        </p:grpSpPr>
        <p:pic>
          <p:nvPicPr>
            <p:cNvPr id="5" name="Picture 4" descr="quadcut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6819172" y="76200"/>
              <a:ext cx="2248628" cy="224862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221168" y="4490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52816" y="44747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19544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D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52816" y="156362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C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6" name="Picture 1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548375"/>
            <a:ext cx="7873374" cy="1238252"/>
          </a:xfrm>
          <a:prstGeom prst="rect">
            <a:avLst/>
          </a:prstGeom>
          <a:noFill/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767" y="5074145"/>
            <a:ext cx="5364489" cy="98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17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generalize this to higher loops?</a:t>
            </a:r>
          </a:p>
          <a:p>
            <a:pPr lvl="1"/>
            <a:r>
              <a:rPr lang="en-US" dirty="0" smtClean="0"/>
              <a:t>Basis; Generalized </a:t>
            </a:r>
            <a:r>
              <a:rPr lang="en-US" dirty="0" err="1" smtClean="0"/>
              <a:t>Unitarity</a:t>
            </a:r>
            <a:endParaRPr lang="en-US" dirty="0" smtClean="0"/>
          </a:p>
          <a:p>
            <a:r>
              <a:rPr lang="en-US" dirty="0" smtClean="0"/>
              <a:t>Work with dimensionally-regulated integrals</a:t>
            </a:r>
          </a:p>
          <a:p>
            <a:pPr lvl="1"/>
            <a:r>
              <a:rPr lang="en-US" dirty="0" smtClean="0"/>
              <a:t>Ultraviolet regulator</a:t>
            </a:r>
          </a:p>
          <a:p>
            <a:pPr lvl="1"/>
            <a:r>
              <a:rPr lang="en-US" dirty="0" smtClean="0"/>
              <a:t>Infrared regulator</a:t>
            </a:r>
          </a:p>
          <a:p>
            <a:pPr lvl="1"/>
            <a:r>
              <a:rPr lang="en-US" dirty="0" smtClean="0"/>
              <a:t>Means of computing rational terms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 err="1" smtClean="0"/>
              <a:t>momenta</a:t>
            </a:r>
            <a:r>
              <a:rPr lang="en-US" dirty="0" smtClean="0"/>
              <a:t>, polarization vectors, and </a:t>
            </a:r>
            <a:r>
              <a:rPr lang="en-US" dirty="0" err="1" smtClean="0"/>
              <a:t>spinors</a:t>
            </a:r>
            <a:r>
              <a:rPr lang="en-US" dirty="0" smtClean="0"/>
              <a:t> are strictly four-dimensional</a:t>
            </a:r>
          </a:p>
          <a:p>
            <a:r>
              <a:rPr lang="en-US" dirty="0" smtClean="0"/>
              <a:t>Two kinds of integral bases</a:t>
            </a:r>
          </a:p>
          <a:p>
            <a:pPr lvl="1"/>
            <a:r>
              <a:rPr lang="en-US" dirty="0" smtClean="0"/>
              <a:t>To all orders in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(“</a:t>
            </a:r>
            <a:r>
              <a:rPr lang="en-US" sz="1900" i="1" dirty="0" smtClean="0">
                <a:latin typeface="Palatino Linotype" pitchFamily="18" charset="0"/>
                <a:ea typeface="+mn-ea"/>
                <a:sym typeface="Symbol"/>
              </a:rPr>
              <a:t>D</a:t>
            </a:r>
            <a:r>
              <a:rPr lang="en-US" dirty="0" smtClean="0">
                <a:cs typeface="Times New Roman" pitchFamily="18" charset="0"/>
              </a:rPr>
              <a:t>-dimensional basis”)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Ignoring terms of </a:t>
            </a:r>
            <a:r>
              <a:rPr lang="en-US" sz="2200" dirty="0" smtClean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 smtClean="0">
                <a:cs typeface="Times New Roman" pitchFamily="18" charset="0"/>
              </a:rPr>
              <a:t>) (“Regulated four-dimensional basis”)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Tensor reduction: </a:t>
            </a:r>
            <a:r>
              <a:rPr lang="en-US" dirty="0" err="1" smtClean="0"/>
              <a:t>reexpress</a:t>
            </a:r>
            <a:r>
              <a:rPr lang="en-US" dirty="0" smtClean="0"/>
              <a:t> tensors in terms of differences of denominators</a:t>
            </a:r>
          </a:p>
          <a:p>
            <a:endParaRPr lang="en-US" dirty="0"/>
          </a:p>
          <a:p>
            <a:r>
              <a:rPr lang="en-US" dirty="0" smtClean="0"/>
              <a:t>Integration by parts (IBP): reduce powers of irreducible numerators</a:t>
            </a:r>
          </a:p>
          <a:p>
            <a:endParaRPr lang="en-US" dirty="0"/>
          </a:p>
          <a:p>
            <a:r>
              <a:rPr lang="en-US" dirty="0" smtClean="0"/>
              <a:t>Gram determinants: eliminate integrals whose only independent terms are of </a:t>
            </a:r>
            <a:r>
              <a:rPr lang="en-US" b="1" dirty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34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Amplitudes in Gauge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Amplitudes are the key quantity in </a:t>
            </a:r>
            <a:r>
              <a:rPr lang="en-US" sz="2600" dirty="0" err="1"/>
              <a:t>perturbative</a:t>
            </a:r>
            <a:r>
              <a:rPr lang="en-US" sz="2600" dirty="0"/>
              <a:t> gauge theories</a:t>
            </a:r>
          </a:p>
          <a:p>
            <a:endParaRPr lang="en-US" sz="2600" dirty="0" smtClean="0"/>
          </a:p>
          <a:p>
            <a:r>
              <a:rPr lang="en-US" sz="2600" dirty="0"/>
              <a:t>Infrared-divergent but all infrared-safe physical quantities can be built out of them</a:t>
            </a:r>
          </a:p>
          <a:p>
            <a:endParaRPr lang="en-US" sz="2600" dirty="0"/>
          </a:p>
          <a:p>
            <a:r>
              <a:rPr lang="en-US" sz="2600" dirty="0" smtClean="0"/>
              <a:t>Recent years have seen lots of excitement in </a:t>
            </a:r>
            <a:r>
              <a:rPr lang="en-US" sz="2900" dirty="0">
                <a:latin typeface="Monotype Corsiva" pitchFamily="66" charset="0"/>
              </a:rPr>
              <a:t>N</a:t>
            </a:r>
            <a:r>
              <a:rPr lang="en-US" sz="2600" dirty="0"/>
              <a:t>=4 SUSY 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Basic building block for physics predictions in QCD</a:t>
            </a:r>
          </a:p>
          <a:p>
            <a:endParaRPr lang="en-US" sz="2600" dirty="0" smtClean="0"/>
          </a:p>
          <a:p>
            <a:r>
              <a:rPr lang="en-US" sz="2600" dirty="0" smtClean="0"/>
              <a:t>NLO calculations give the first quantitative predictions for LHC physics, and are essential to controlling backgrounds: require one-loop amplitudes</a:t>
            </a:r>
          </a:p>
          <a:p>
            <a:r>
              <a:rPr lang="en-US" sz="2600" dirty="0" smtClean="0"/>
              <a:t>For some processes (</a:t>
            </a:r>
            <a:r>
              <a:rPr lang="en-US" sz="2600" i="1" dirty="0" err="1" smtClean="0"/>
              <a:t>gg</a:t>
            </a:r>
            <a:r>
              <a:rPr lang="en-US" sz="2600" dirty="0" smtClean="0"/>
              <a:t> </a:t>
            </a:r>
            <a:r>
              <a:rPr lang="en-US" sz="2600" dirty="0" smtClean="0">
                <a:sym typeface="Symbol"/>
              </a:rPr>
              <a:t> </a:t>
            </a:r>
            <a:r>
              <a:rPr lang="en-US" sz="2600" i="1" dirty="0" smtClean="0">
                <a:sym typeface="Symbol"/>
              </a:rPr>
              <a:t>W</a:t>
            </a:r>
            <a:r>
              <a:rPr lang="en-US" sz="2600" baseline="30000" dirty="0" smtClean="0">
                <a:sym typeface="Symbol"/>
              </a:rPr>
              <a:t>+</a:t>
            </a:r>
            <a:r>
              <a:rPr lang="en-US" sz="2600" i="1" dirty="0" smtClean="0">
                <a:sym typeface="Symbol"/>
              </a:rPr>
              <a:t>W</a:t>
            </a:r>
            <a:r>
              <a:rPr lang="en-US" sz="2600" baseline="30000" dirty="0" smtClean="0">
                <a:sym typeface="Symbol"/>
              </a:rPr>
              <a:t>−</a:t>
            </a:r>
            <a:r>
              <a:rPr lang="en-US" sz="2600" dirty="0" smtClean="0">
                <a:sym typeface="Symbol"/>
              </a:rPr>
              <a:t>, </a:t>
            </a:r>
            <a:r>
              <a:rPr lang="en-US" sz="2600" i="1" dirty="0" err="1" smtClean="0"/>
              <a:t>gg</a:t>
            </a:r>
            <a:r>
              <a:rPr lang="en-US" sz="2600" dirty="0" smtClean="0"/>
              <a:t> </a:t>
            </a:r>
            <a:r>
              <a:rPr lang="en-US" sz="2600" dirty="0" smtClean="0">
                <a:sym typeface="Symbol"/>
              </a:rPr>
              <a:t> </a:t>
            </a:r>
            <a:r>
              <a:rPr lang="en-US" sz="2600" i="1" dirty="0" smtClean="0">
                <a:sym typeface="Symbol"/>
              </a:rPr>
              <a:t>ZZ</a:t>
            </a:r>
            <a:r>
              <a:rPr lang="en-US" sz="2600" dirty="0" smtClean="0">
                <a:sym typeface="Symbol"/>
              </a:rPr>
              <a:t>) two-loop amplitudes are needed </a:t>
            </a:r>
          </a:p>
          <a:p>
            <a:r>
              <a:rPr lang="en-US" sz="2600" dirty="0" smtClean="0">
                <a:sym typeface="Symbol"/>
              </a:rPr>
              <a:t>For NNLO &amp; precision physics, we also need to go beyond one loop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Physicist’s Adventures in </a:t>
            </a:r>
            <a:br>
              <a:rPr lang="en-US" dirty="0" smtClean="0"/>
            </a:br>
            <a:r>
              <a:rPr lang="en-US" dirty="0" smtClean="0"/>
              <a:t>the Land of Algebraic Varieties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interested in the variety given by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because in a certain sense, the integral’s coefficient is there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S. Caron-</a:t>
            </a:r>
            <a:r>
              <a:rPr lang="en-US" dirty="0" err="1" smtClean="0"/>
              <a:t>Huot’s</a:t>
            </a:r>
            <a:r>
              <a:rPr lang="en-US" dirty="0" smtClean="0"/>
              <a:t> talk told us that in a certain sense, the expression for the integral itself is there too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turns out that the knowledge of the basis is there as well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7558" y="2242185"/>
            <a:ext cx="5302233" cy="3181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78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IBP-Generating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vectors that generate IBP relations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anifestly free of doubled propagators</a:t>
            </a:r>
          </a:p>
          <a:p>
            <a:endParaRPr lang="en-US" dirty="0"/>
          </a:p>
          <a:p>
            <a:r>
              <a:rPr lang="en-US" dirty="0" smtClean="0"/>
              <a:t>Double box </a:t>
            </a:r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08502" y="4659323"/>
            <a:ext cx="8542037" cy="674677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48641" y="3896466"/>
            <a:ext cx="466191" cy="35052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7551" y="2057400"/>
            <a:ext cx="3098304" cy="7117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17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, one-mass, diagonal two-mass, long-side two-mass double boxes        : two integrals</a:t>
            </a:r>
          </a:p>
          <a:p>
            <a:r>
              <a:rPr lang="en-US" dirty="0" smtClean="0"/>
              <a:t>Short-side two-mass, three-mass double </a:t>
            </a:r>
            <a:br>
              <a:rPr lang="en-US" dirty="0" smtClean="0"/>
            </a:br>
            <a:r>
              <a:rPr lang="en-US" dirty="0" smtClean="0"/>
              <a:t>boxes: three integrals</a:t>
            </a:r>
          </a:p>
          <a:p>
            <a:r>
              <a:rPr lang="en-US" dirty="0" smtClean="0"/>
              <a:t>Four-mass double box: four integrals </a:t>
            </a:r>
          </a:p>
          <a:p>
            <a:r>
              <a:rPr lang="en-US" dirty="0" err="1" smtClean="0"/>
              <a:t>Massless</a:t>
            </a:r>
            <a:r>
              <a:rPr lang="en-US" dirty="0" smtClean="0"/>
              <a:t> </a:t>
            </a:r>
            <a:r>
              <a:rPr lang="en-US" dirty="0" err="1" smtClean="0"/>
              <a:t>pentabox</a:t>
            </a:r>
            <a:r>
              <a:rPr lang="en-US" dirty="0" smtClean="0"/>
              <a:t> </a:t>
            </a:r>
            <a:r>
              <a:rPr lang="en-US" i="1" dirty="0" smtClean="0">
                <a:latin typeface="Palatino Linotype" pitchFamily="18" charset="0"/>
              </a:rPr>
              <a:t>        </a:t>
            </a:r>
            <a:r>
              <a:rPr lang="en-US" dirty="0" smtClean="0"/>
              <a:t>: three integrals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All integrals with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sz="2200" baseline="-25000" dirty="0" smtClean="0">
                <a:latin typeface="Palatino Linotype" pitchFamily="18" charset="0"/>
                <a:sym typeface="Symbol"/>
              </a:rPr>
              <a:t>2</a:t>
            </a:r>
            <a:r>
              <a:rPr lang="en-US" dirty="0" smtClean="0">
                <a:sym typeface="Symbol"/>
              </a:rPr>
              <a:t> ≤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n</a:t>
            </a:r>
            <a:r>
              <a:rPr lang="en-US" sz="2200" baseline="-25000" dirty="0" smtClean="0">
                <a:latin typeface="Palatino Linotype" pitchFamily="18" charset="0"/>
                <a:sym typeface="Symbol"/>
              </a:rPr>
              <a:t>1</a:t>
            </a:r>
            <a:r>
              <a:rPr lang="en-US" dirty="0" smtClean="0">
                <a:sym typeface="Symbol"/>
              </a:rPr>
              <a:t> ≤ 4, that is with up to 11 propagators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 This is the </a:t>
            </a:r>
            <a:r>
              <a:rPr lang="en-US" sz="2200" i="1" dirty="0" smtClean="0">
                <a:latin typeface="Palatino Linotype" pitchFamily="18" charset="0"/>
                <a:sym typeface="Symbol"/>
              </a:rPr>
              <a:t>D</a:t>
            </a:r>
            <a:r>
              <a:rPr lang="en-US" dirty="0" smtClean="0">
                <a:sym typeface="Symbol"/>
              </a:rPr>
              <a:t>-dimensional basis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ouble Box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6620402" y="1676400"/>
            <a:ext cx="1761598" cy="871656"/>
          </a:xfrm>
          <a:prstGeom prst="rect">
            <a:avLst/>
          </a:prstGeom>
        </p:spPr>
      </p:pic>
      <p:pic>
        <p:nvPicPr>
          <p:cNvPr id="5" name="Picture 4" descr="penta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390" y="2819400"/>
            <a:ext cx="2324410" cy="1516078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944" y="1743547"/>
            <a:ext cx="506730" cy="381000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23" y="3447106"/>
            <a:ext cx="486461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Planar Two-Loop Integrals</a:t>
            </a:r>
            <a:endParaRPr lang="en-US" sz="3600" dirty="0"/>
          </a:p>
        </p:txBody>
      </p:sp>
      <p:pic>
        <p:nvPicPr>
          <p:cNvPr id="4" name="Content Placeholder 3" descr="twoloop-general-P.png"/>
          <p:cNvPicPr>
            <a:picLocks noGrp="1" noChangeAspect="1"/>
          </p:cNvPicPr>
          <p:nvPr>
            <p:ph idx="1"/>
          </p:nvPr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43" y="2057400"/>
            <a:ext cx="2566299" cy="1921890"/>
          </a:xfrm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484" y="4023360"/>
            <a:ext cx="824867" cy="348615"/>
          </a:xfrm>
          <a:prstGeom prst="rect">
            <a:avLst/>
          </a:prstGeom>
          <a:noFill/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0" y="2971800"/>
            <a:ext cx="348614" cy="220979"/>
          </a:xfrm>
          <a:prstGeom prst="rect">
            <a:avLst/>
          </a:prstGeom>
          <a:noFill/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352" y="2971800"/>
            <a:ext cx="348613" cy="220979"/>
          </a:xfrm>
          <a:prstGeom prst="rect">
            <a:avLst/>
          </a:prstGeom>
          <a:noFill/>
        </p:spPr>
      </p:pic>
      <p:pic>
        <p:nvPicPr>
          <p:cNvPr id="10" name="Picture 9" descr="twoloop-general-Ps.png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057400"/>
            <a:ext cx="2566299" cy="1630866"/>
          </a:xfrm>
          <a:prstGeom prst="rect">
            <a:avLst/>
          </a:prstGeom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134" y="4023360"/>
            <a:ext cx="824866" cy="380999"/>
          </a:xfrm>
          <a:prstGeom prst="rect">
            <a:avLst/>
          </a:prstGeom>
          <a:noFill/>
        </p:spPr>
      </p:pic>
      <p:pic>
        <p:nvPicPr>
          <p:cNvPr id="13" name="Picture 12" descr="twoloop-general-Pss.png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081" y="2350008"/>
            <a:ext cx="2566299" cy="1337953"/>
          </a:xfrm>
          <a:prstGeom prst="rect">
            <a:avLst/>
          </a:prstGeom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057" y="4023360"/>
            <a:ext cx="824866" cy="380999"/>
          </a:xfrm>
          <a:prstGeom prst="rect">
            <a:avLst/>
          </a:prstGeom>
          <a:noFill/>
        </p:spPr>
      </p:pic>
      <p:pic>
        <p:nvPicPr>
          <p:cNvPr id="16" name="Picture 15" descr="twoloop-product-A.png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937760"/>
            <a:ext cx="2740158" cy="1354960"/>
          </a:xfrm>
          <a:prstGeom prst="rect">
            <a:avLst/>
          </a:prstGeom>
        </p:spPr>
      </p:pic>
      <p:pic>
        <p:nvPicPr>
          <p:cNvPr id="17" name="Picture 16" descr="twoloop-product-As.png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042" y="4937760"/>
            <a:ext cx="2740158" cy="1315275"/>
          </a:xfrm>
          <a:prstGeom prst="rect">
            <a:avLst/>
          </a:prstGeom>
        </p:spPr>
      </p:pic>
      <p:pic>
        <p:nvPicPr>
          <p:cNvPr id="20" name="Picture 19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702" y="6345936"/>
            <a:ext cx="792482" cy="381000"/>
          </a:xfrm>
          <a:prstGeom prst="rect">
            <a:avLst/>
          </a:prstGeom>
          <a:noFill/>
        </p:spPr>
      </p:pic>
      <p:pic>
        <p:nvPicPr>
          <p:cNvPr id="21" name="Picture 20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071" y="6345936"/>
            <a:ext cx="792482" cy="348615"/>
          </a:xfrm>
          <a:prstGeom prst="rect">
            <a:avLst/>
          </a:prstGeom>
          <a:noFill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295400"/>
            <a:ext cx="85344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Massless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internal lines;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massless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 or massive external lines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Four-Dimensional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drop terms </a:t>
            </a:r>
            <a:r>
              <a:rPr lang="en-US" dirty="0">
                <a:sym typeface="Symbol"/>
              </a:rPr>
              <a:t>which are ultimately of </a:t>
            </a:r>
            <a:r>
              <a:rPr lang="en-US" dirty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dirty="0">
                <a:cs typeface="Times New Roman" pitchFamily="18" charset="0"/>
              </a:rPr>
              <a:t>) in </a:t>
            </a:r>
            <a:r>
              <a:rPr lang="en-US" dirty="0" smtClean="0">
                <a:cs typeface="Times New Roman" pitchFamily="18" charset="0"/>
              </a:rPr>
              <a:t>amplitudes,</a:t>
            </a:r>
            <a:r>
              <a:rPr lang="en-US" dirty="0" smtClean="0"/>
              <a:t> we can eliminate all integrals beyond the </a:t>
            </a:r>
            <a:r>
              <a:rPr lang="en-US" dirty="0" err="1" smtClean="0"/>
              <a:t>pentabox</a:t>
            </a:r>
            <a:r>
              <a:rPr lang="en-US" dirty="0" smtClean="0"/>
              <a:t>        , that is all integrals with more than eight propagators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449" y="2449630"/>
            <a:ext cx="466191" cy="35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 Planar Double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49831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 smtClean="0"/>
              <a:t>[</a:t>
            </a:r>
            <a:r>
              <a:rPr lang="en-US" sz="1900" dirty="0" smtClean="0"/>
              <a:t>Generalization of OPP: </a:t>
            </a:r>
            <a:r>
              <a:rPr lang="en-US" sz="1900" dirty="0" err="1" smtClean="0">
                <a:solidFill>
                  <a:srgbClr val="C00000"/>
                </a:solidFill>
              </a:rPr>
              <a:t>Ossola</a:t>
            </a:r>
            <a:r>
              <a:rPr lang="en-US" sz="1900" dirty="0" smtClean="0">
                <a:solidFill>
                  <a:srgbClr val="C00000"/>
                </a:solidFill>
              </a:rPr>
              <a:t> &amp; </a:t>
            </a:r>
            <a:r>
              <a:rPr lang="en-US" sz="1900" dirty="0" err="1" smtClean="0">
                <a:solidFill>
                  <a:srgbClr val="C00000"/>
                </a:solidFill>
              </a:rPr>
              <a:t>Mastrolia</a:t>
            </a:r>
            <a:r>
              <a:rPr lang="en-US" sz="1900" dirty="0">
                <a:solidFill>
                  <a:srgbClr val="C00000"/>
                </a:solidFill>
              </a:rPr>
              <a:t> &amp; Mirabella, </a:t>
            </a:r>
            <a:r>
              <a:rPr lang="en-US" sz="1900" dirty="0" err="1">
                <a:solidFill>
                  <a:srgbClr val="C00000"/>
                </a:solidFill>
              </a:rPr>
              <a:t>Peraro</a:t>
            </a:r>
            <a:r>
              <a:rPr lang="en-US" sz="1900" dirty="0">
                <a:solidFill>
                  <a:srgbClr val="C00000"/>
                </a:solidFill>
              </a:rPr>
              <a:t>  </a:t>
            </a:r>
            <a:r>
              <a:rPr lang="en-US" sz="1900" dirty="0" smtClean="0">
                <a:solidFill>
                  <a:srgbClr val="C00000"/>
                </a:solidFill>
              </a:rPr>
              <a:t>(2011–2); Badger, </a:t>
            </a:r>
            <a:r>
              <a:rPr lang="en-US" sz="1900" dirty="0" err="1" smtClean="0">
                <a:solidFill>
                  <a:srgbClr val="C00000"/>
                </a:solidFill>
              </a:rPr>
              <a:t>Frellesvig</a:t>
            </a:r>
            <a:r>
              <a:rPr lang="en-US" sz="1900" dirty="0" smtClean="0">
                <a:solidFill>
                  <a:srgbClr val="C00000"/>
                </a:solidFill>
              </a:rPr>
              <a:t>, &amp; Zhang (2012</a:t>
            </a:r>
            <a:r>
              <a:rPr lang="en-US" sz="1900" dirty="0">
                <a:solidFill>
                  <a:srgbClr val="C00000"/>
                </a:solidFill>
              </a:rPr>
              <a:t>); </a:t>
            </a:r>
            <a:r>
              <a:rPr lang="en-US" sz="1900" dirty="0" err="1">
                <a:solidFill>
                  <a:srgbClr val="C00000"/>
                </a:solidFill>
              </a:rPr>
              <a:t>Kleiss</a:t>
            </a:r>
            <a:r>
              <a:rPr lang="en-US" sz="1900" dirty="0">
                <a:solidFill>
                  <a:srgbClr val="C00000"/>
                </a:solidFill>
              </a:rPr>
              <a:t>, </a:t>
            </a:r>
            <a:r>
              <a:rPr lang="en-US" sz="1900" dirty="0" err="1" smtClean="0">
                <a:solidFill>
                  <a:srgbClr val="C00000"/>
                </a:solidFill>
              </a:rPr>
              <a:t>Malamos</a:t>
            </a:r>
            <a:r>
              <a:rPr lang="en-US" sz="1900" dirty="0">
                <a:solidFill>
                  <a:srgbClr val="C00000"/>
                </a:solidFill>
              </a:rPr>
              <a:t>, </a:t>
            </a:r>
            <a:r>
              <a:rPr lang="en-US" sz="1900" dirty="0" smtClean="0">
                <a:solidFill>
                  <a:srgbClr val="C00000"/>
                </a:solidFill>
              </a:rPr>
              <a:t>Papadopoulos &amp;  </a:t>
            </a:r>
            <a:r>
              <a:rPr lang="en-US" sz="1900" dirty="0" err="1" smtClean="0">
                <a:solidFill>
                  <a:srgbClr val="C00000"/>
                </a:solidFill>
              </a:rPr>
              <a:t>Verheyen</a:t>
            </a:r>
            <a:r>
              <a:rPr lang="en-US" sz="1900" dirty="0" smtClean="0">
                <a:solidFill>
                  <a:srgbClr val="C00000"/>
                </a:solidFill>
              </a:rPr>
              <a:t> (2012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]</a:t>
            </a:r>
          </a:p>
          <a:p>
            <a:r>
              <a:rPr lang="en-US" dirty="0" smtClean="0"/>
              <a:t>Here, generalize work of </a:t>
            </a:r>
            <a:r>
              <a:rPr lang="en-US" dirty="0" err="1" smtClean="0"/>
              <a:t>Britto</a:t>
            </a:r>
            <a:r>
              <a:rPr lang="en-US" dirty="0" smtClean="0"/>
              <a:t>, </a:t>
            </a:r>
            <a:r>
              <a:rPr lang="en-US" dirty="0" err="1" smtClean="0"/>
              <a:t>Cachazo</a:t>
            </a:r>
            <a:r>
              <a:rPr lang="en-US" dirty="0" smtClean="0"/>
              <a:t> &amp; </a:t>
            </a:r>
            <a:r>
              <a:rPr lang="en-US" dirty="0" err="1" smtClean="0"/>
              <a:t>Feng</a:t>
            </a:r>
            <a:r>
              <a:rPr lang="en-US" dirty="0" smtClean="0"/>
              <a:t>, and Forde</a:t>
            </a:r>
          </a:p>
          <a:p>
            <a:r>
              <a:rPr lang="en-US" dirty="0" smtClean="0"/>
              <a:t>Take a </a:t>
            </a:r>
            <a:r>
              <a:rPr lang="en-US" dirty="0" err="1" smtClean="0"/>
              <a:t>heptacut</a:t>
            </a:r>
            <a:r>
              <a:rPr lang="en-US" dirty="0" smtClean="0"/>
              <a:t> — freeze seven of eight degrees of freedom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remaining integration variable </a:t>
            </a:r>
            <a:r>
              <a:rPr lang="en-US" i="1" dirty="0" smtClean="0"/>
              <a:t>z </a:t>
            </a:r>
          </a:p>
          <a:p>
            <a:r>
              <a:rPr lang="en-US" dirty="0" smtClean="0"/>
              <a:t>Six solutions, for example</a:t>
            </a:r>
            <a:endParaRPr lang="en-US" baseline="-25000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24200" y="3036711"/>
            <a:ext cx="2642397" cy="1535289"/>
            <a:chOff x="3124200" y="2654817"/>
            <a:chExt cx="2642397" cy="1535289"/>
          </a:xfrm>
        </p:grpSpPr>
        <p:pic>
          <p:nvPicPr>
            <p:cNvPr id="4" name="Picture 3" descr="Double Box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0000"/>
            </a:blip>
            <a:stretch>
              <a:fillRect/>
            </a:stretch>
          </p:blipFill>
          <p:spPr>
            <a:xfrm>
              <a:off x="3124200" y="2742306"/>
              <a:ext cx="2642397" cy="130748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3180645" y="3351906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175760" y="3351906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208693" y="3351906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V="1">
              <a:off x="3654212" y="3915786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V="1">
              <a:off x="4678680" y="3908448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V="1">
              <a:off x="3657036" y="2929137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V="1">
              <a:off x="4678680" y="2940426"/>
              <a:ext cx="548640" cy="0"/>
            </a:xfrm>
            <a:prstGeom prst="line">
              <a:avLst/>
            </a:prstGeom>
            <a:ln w="44450">
              <a:solidFill>
                <a:srgbClr val="F5B7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75" y="5538214"/>
            <a:ext cx="4291592" cy="1243586"/>
          </a:xfrm>
          <a:prstGeom prst="rect">
            <a:avLst/>
          </a:prstGeom>
          <a:noFill/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5105400"/>
            <a:ext cx="348615" cy="3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Need to choose contour for </a:t>
            </a:r>
            <a:r>
              <a:rPr lang="en-US" i="1" dirty="0" smtClean="0"/>
              <a:t>z </a:t>
            </a:r>
            <a:r>
              <a:rPr lang="en-US" dirty="0" smtClean="0"/>
              <a:t>within each solution</a:t>
            </a:r>
          </a:p>
          <a:p>
            <a:r>
              <a:rPr lang="en-US" dirty="0" err="1" smtClean="0"/>
              <a:t>Jacobian</a:t>
            </a:r>
            <a:r>
              <a:rPr lang="en-US" dirty="0" smtClean="0"/>
              <a:t> from other degrees of freedom has poles in </a:t>
            </a:r>
            <a:r>
              <a:rPr lang="en-US" i="1" dirty="0" smtClean="0"/>
              <a:t>z</a:t>
            </a:r>
            <a:r>
              <a:rPr lang="en-US" dirty="0" smtClean="0"/>
              <a:t>: naively, 14 solutions </a:t>
            </a:r>
            <a:r>
              <a:rPr lang="en-US" i="1" dirty="0" smtClean="0"/>
              <a:t>aka</a:t>
            </a:r>
            <a:r>
              <a:rPr lang="en-US" dirty="0" smtClean="0"/>
              <a:t> candidate global poles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 </a:t>
            </a:r>
            <a:r>
              <a:rPr lang="en-US" dirty="0" err="1" smtClean="0"/>
              <a:t>Jacobian</a:t>
            </a:r>
            <a:r>
              <a:rPr lang="en-US" dirty="0" smtClean="0"/>
              <a:t> from contour integration is 1/</a:t>
            </a:r>
            <a:r>
              <a:rPr lang="en-US" i="1" dirty="0" smtClean="0"/>
              <a:t>J</a:t>
            </a:r>
            <a:r>
              <a:rPr lang="en-US" dirty="0" smtClean="0"/>
              <a:t>, not 1/|</a:t>
            </a:r>
            <a:r>
              <a:rPr lang="en-US" i="1" dirty="0" smtClean="0"/>
              <a:t>J</a:t>
            </a:r>
            <a:r>
              <a:rPr lang="en-US" dirty="0" smtClean="0"/>
              <a:t>|</a:t>
            </a:r>
          </a:p>
          <a:p>
            <a:endParaRPr lang="en-US" dirty="0"/>
          </a:p>
          <a:p>
            <a:r>
              <a:rPr lang="en-US" dirty="0" smtClean="0"/>
              <a:t>Different from leading singularities</a:t>
            </a:r>
          </a:p>
          <a:p>
            <a:pPr marL="0" indent="0" algn="r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Cachazo</a:t>
            </a:r>
            <a:r>
              <a:rPr lang="en-US" sz="2000" dirty="0" smtClean="0">
                <a:solidFill>
                  <a:srgbClr val="C00000"/>
                </a:solidFill>
              </a:rPr>
              <a:t> &amp; </a:t>
            </a:r>
            <a:r>
              <a:rPr lang="en-US" sz="2000" dirty="0" err="1" smtClean="0">
                <a:solidFill>
                  <a:srgbClr val="C00000"/>
                </a:solidFill>
              </a:rPr>
              <a:t>Buchbinder</a:t>
            </a:r>
            <a:r>
              <a:rPr lang="en-US" sz="2000" dirty="0" smtClean="0">
                <a:solidFill>
                  <a:srgbClr val="C00000"/>
                </a:solidFill>
              </a:rPr>
              <a:t> (2005)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310" y="3047996"/>
            <a:ext cx="5142238" cy="7618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36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Solutions Do We </a:t>
            </a:r>
            <a:r>
              <a:rPr lang="en-US" smtClean="0"/>
              <a:t>Really Have?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>
                <a:solidFill>
                  <a:srgbClr val="C00000"/>
                </a:solidFill>
              </a:rPr>
              <a:t>Caron-</a:t>
            </a:r>
            <a:r>
              <a:rPr lang="en-US" sz="2000" dirty="0" err="1">
                <a:solidFill>
                  <a:srgbClr val="C00000"/>
                </a:solidFill>
              </a:rPr>
              <a:t>Huot</a:t>
            </a:r>
            <a:r>
              <a:rPr lang="en-US" sz="2000" dirty="0">
                <a:solidFill>
                  <a:srgbClr val="C00000"/>
                </a:solidFill>
              </a:rPr>
              <a:t> &amp; </a:t>
            </a:r>
            <a:r>
              <a:rPr lang="en-US" sz="2000" dirty="0" smtClean="0">
                <a:solidFill>
                  <a:srgbClr val="C00000"/>
                </a:solidFill>
              </a:rPr>
              <a:t>Larsen </a:t>
            </a:r>
            <a:r>
              <a:rPr lang="en-US" sz="2000" dirty="0">
                <a:solidFill>
                  <a:srgbClr val="C00000"/>
                </a:solidFill>
              </a:rPr>
              <a:t>(2012)</a:t>
            </a:r>
          </a:p>
          <a:p>
            <a:r>
              <a:rPr lang="en-US" dirty="0" err="1" smtClean="0"/>
              <a:t>Parametrization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 </a:t>
            </a:r>
            <a:r>
              <a:rPr lang="en-US" dirty="0" err="1" smtClean="0"/>
              <a:t>heptacut</a:t>
            </a:r>
            <a:r>
              <a:rPr lang="en-US" dirty="0" smtClean="0"/>
              <a:t> solutions have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Here, naively two global poles each at </a:t>
            </a:r>
            <a:r>
              <a:rPr lang="en-US" i="1" dirty="0" smtClean="0"/>
              <a:t>z</a:t>
            </a:r>
            <a:r>
              <a:rPr lang="en-US" dirty="0" smtClean="0"/>
              <a:t> = 0, −</a:t>
            </a:r>
            <a:r>
              <a:rPr lang="el-GR" i="1" dirty="0" smtClean="0"/>
              <a:t>χ</a:t>
            </a: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dirty="0" smtClean="0"/>
              <a:t>Overall, we </a:t>
            </a:r>
            <a:r>
              <a:rPr lang="en-US" dirty="0"/>
              <a:t>are left with 8 distinct global poles</a:t>
            </a:r>
          </a:p>
          <a:p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75" y="2286000"/>
            <a:ext cx="8049851" cy="121898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00" y="3631692"/>
            <a:ext cx="4012700" cy="25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524" y="4069842"/>
            <a:ext cx="1980459" cy="2787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327" y="4555617"/>
            <a:ext cx="2564648" cy="2544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603" y="4555617"/>
            <a:ext cx="2564146" cy="2544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99" y="5359990"/>
            <a:ext cx="2716501" cy="2788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0025" y="5362575"/>
            <a:ext cx="2920632" cy="27880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150" y="5893390"/>
            <a:ext cx="2715999" cy="2787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5968" y="5893392"/>
            <a:ext cx="2921146" cy="2788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Up-Down Arrow 29"/>
          <p:cNvSpPr/>
          <p:nvPr/>
        </p:nvSpPr>
        <p:spPr>
          <a:xfrm>
            <a:off x="5410200" y="5638800"/>
            <a:ext cx="140141" cy="254592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715000" y="557212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s</a:t>
            </a:r>
            <a:r>
              <a:rPr lang="en-US" dirty="0" smtClean="0">
                <a:solidFill>
                  <a:srgbClr val="C00000"/>
                </a:solidFill>
                <a:latin typeface="Palatino Linotype" pitchFamily="18" charset="0"/>
              </a:rPr>
              <a:t>ame!</a:t>
            </a:r>
            <a:endParaRPr lang="en-US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4579325" cy="4604928"/>
          </a:xfrm>
        </p:spPr>
      </p:pic>
      <p:sp>
        <p:nvSpPr>
          <p:cNvPr id="3" name="Oval 2"/>
          <p:cNvSpPr/>
          <p:nvPr/>
        </p:nvSpPr>
        <p:spPr>
          <a:xfrm>
            <a:off x="3592283" y="2438400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19738" y="2553476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3978" y="4267200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96407" y="2438400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6407" y="4377302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72069" y="4371393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20007" y="3406916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63709" y="3408786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basis or ‘master’ integrals: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[1] and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</a:t>
            </a:r>
            <a:r>
              <a:rPr lang="en-US" i="1" dirty="0" smtClean="0">
                <a:latin typeface="Times New Roman"/>
                <a:cs typeface="Times New Roman"/>
              </a:rPr>
              <a:t>ℓ</a:t>
            </a:r>
            <a:r>
              <a:rPr lang="en-US" baseline="-25000" dirty="0" smtClean="0"/>
              <a:t>1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i="1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Want their coefficients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4" y="4854892"/>
            <a:ext cx="4762510" cy="348615"/>
          </a:xfrm>
          <a:prstGeom prst="rect">
            <a:avLst/>
          </a:prstGeom>
          <a:noFill/>
        </p:spPr>
      </p:pic>
      <p:pic>
        <p:nvPicPr>
          <p:cNvPr id="6" name="Picture 5" descr="Double 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1447800" y="2209005"/>
            <a:ext cx="2642397" cy="1307484"/>
          </a:xfrm>
          <a:prstGeom prst="rect">
            <a:avLst/>
          </a:prstGeom>
        </p:spPr>
      </p:pic>
      <p:pic>
        <p:nvPicPr>
          <p:cNvPr id="7" name="Picture 6" descr="Double Box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5130003" y="2209800"/>
            <a:ext cx="2642397" cy="1307484"/>
          </a:xfrm>
          <a:prstGeom prst="rect">
            <a:avLst/>
          </a:prstGeom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11" y="2750185"/>
            <a:ext cx="824867" cy="31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828800"/>
            <a:ext cx="2857500" cy="3657600"/>
          </a:xfrm>
        </p:spPr>
      </p:pic>
    </p:spTree>
    <p:extLst>
      <p:ext uri="{BB962C8B-B14F-4D97-AF65-F5344CB8AC3E}">
        <p14:creationId xmlns:p14="http://schemas.microsoft.com/office/powerpoint/2010/main" val="19651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priori, we can deform the integration contour to any linear combination of the 8; which one should we pick?</a:t>
            </a:r>
          </a:p>
          <a:p>
            <a:endParaRPr lang="en-US" dirty="0" smtClean="0"/>
          </a:p>
          <a:p>
            <a:r>
              <a:rPr lang="en-US" dirty="0" smtClean="0"/>
              <a:t>Need to enforce vanishing of all total derivatives:</a:t>
            </a:r>
          </a:p>
          <a:p>
            <a:pPr lvl="1"/>
            <a:r>
              <a:rPr lang="en-US" dirty="0" smtClean="0"/>
              <a:t>5 insertions of </a:t>
            </a:r>
            <a:r>
              <a:rPr lang="el-GR" dirty="0" smtClean="0"/>
              <a:t>ε</a:t>
            </a:r>
            <a:r>
              <a:rPr lang="en-US" dirty="0" smtClean="0"/>
              <a:t> tensors 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 4 independent constraints</a:t>
            </a:r>
            <a:endParaRPr lang="en-US" dirty="0" smtClean="0"/>
          </a:p>
          <a:p>
            <a:pPr lvl="1"/>
            <a:r>
              <a:rPr lang="en-US" dirty="0" smtClean="0"/>
              <a:t>20 insertions of IBP equations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 2 additional independent constraints</a:t>
            </a:r>
            <a:endParaRPr lang="en-US" dirty="0" smtClean="0"/>
          </a:p>
          <a:p>
            <a:r>
              <a:rPr lang="en-US" dirty="0" smtClean="0"/>
              <a:t>Seek two independent “projectors”, giving </a:t>
            </a:r>
            <a:r>
              <a:rPr lang="en-US" dirty="0" err="1" smtClean="0"/>
              <a:t>formulæ</a:t>
            </a:r>
            <a:r>
              <a:rPr lang="en-US" dirty="0" smtClean="0"/>
              <a:t> for the coefficients of each master integral</a:t>
            </a:r>
          </a:p>
          <a:p>
            <a:pPr lvl="1"/>
            <a:r>
              <a:rPr lang="en-US" dirty="0" smtClean="0"/>
              <a:t>In each projector, require that other basis integral vanish</a:t>
            </a:r>
          </a:p>
          <a:p>
            <a:pPr lvl="1"/>
            <a:r>
              <a:rPr lang="en-US" dirty="0"/>
              <a:t>Work </a:t>
            </a:r>
            <a:r>
              <a:rPr lang="en-US" dirty="0" smtClean="0"/>
              <a:t>to </a:t>
            </a:r>
            <a:r>
              <a:rPr lang="en-US" b="1" dirty="0" smtClean="0">
                <a:latin typeface="French Script MT" pitchFamily="66" charset="0"/>
                <a:cs typeface="Times New Roman" pitchFamily="18" charset="0"/>
              </a:rPr>
              <a:t>O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); higher order terms </a:t>
            </a:r>
            <a:r>
              <a:rPr lang="en-US" dirty="0" smtClean="0">
                <a:cs typeface="Times New Roman" pitchFamily="18" charset="0"/>
              </a:rPr>
              <a:t>in general require </a:t>
            </a:r>
            <a:r>
              <a:rPr lang="en-US" dirty="0">
                <a:cs typeface="Times New Roman" pitchFamily="18" charset="0"/>
              </a:rPr>
              <a:t>going beyond four-dimensional </a:t>
            </a:r>
            <a:r>
              <a:rPr lang="en-US" dirty="0" smtClean="0">
                <a:cs typeface="Times New Roman" pitchFamily="18" charset="0"/>
              </a:rPr>
              <a:t>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formulæ</a:t>
            </a:r>
            <a:r>
              <a:rPr lang="en-US" dirty="0" smtClean="0"/>
              <a:t> for basis integrals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i="1" dirty="0" smtClean="0">
                <a:latin typeface="French Script MT" pitchFamily="66" charset="0"/>
                <a:cs typeface="Times New Roman" pitchFamily="18" charset="0"/>
              </a:rPr>
              <a:t>O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cs typeface="Times New Roman" pitchFamily="18" charset="0"/>
              </a:rPr>
              <a:t>); higher order terms require going beyond four-dimensional cuts</a:t>
            </a:r>
            <a:endParaRPr lang="en-US" dirty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94080" y="2048507"/>
            <a:ext cx="5715012" cy="2125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0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Contours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Up </a:t>
            </a:r>
            <a:r>
              <a:rPr lang="en-US" dirty="0"/>
              <a:t>to an irrelevant overall normalization, the projectors are unique, just as at one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More explicitly,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73" y="1066800"/>
            <a:ext cx="1988099" cy="234442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433" y="1027524"/>
            <a:ext cx="2141034" cy="23444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40" y="5054915"/>
            <a:ext cx="8874460" cy="12696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691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One-Mass &amp; Some Two-Mass Double Boxes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Take leg 1 massive;</a:t>
            </a:r>
            <a:br>
              <a:rPr lang="en-US" dirty="0" smtClean="0"/>
            </a:br>
            <a:r>
              <a:rPr lang="en-US" dirty="0" smtClean="0"/>
              <a:t>legs 1 &amp; 3 massive;</a:t>
            </a:r>
            <a:br>
              <a:rPr lang="en-US" dirty="0" smtClean="0"/>
            </a:br>
            <a:r>
              <a:rPr lang="en-US" dirty="0" smtClean="0"/>
              <a:t>legs 1 &amp; 4 massive</a:t>
            </a:r>
            <a:endParaRPr lang="en-US" dirty="0"/>
          </a:p>
          <a:p>
            <a:r>
              <a:rPr lang="en-US" dirty="0" smtClean="0"/>
              <a:t>Again, two master integrals</a:t>
            </a:r>
          </a:p>
          <a:p>
            <a:r>
              <a:rPr lang="en-US" dirty="0" smtClean="0"/>
              <a:t>Choose same numerators as for massless double box:</a:t>
            </a:r>
            <a:br>
              <a:rPr lang="en-US" dirty="0" smtClean="0"/>
            </a:br>
            <a:r>
              <a:rPr lang="en-US" dirty="0" smtClean="0"/>
              <a:t> 1 and</a:t>
            </a:r>
          </a:p>
          <a:p>
            <a:r>
              <a:rPr lang="en-US" dirty="0" smtClean="0"/>
              <a:t>Structure of </a:t>
            </a:r>
            <a:r>
              <a:rPr lang="en-US" dirty="0" err="1" smtClean="0"/>
              <a:t>heptacuts</a:t>
            </a:r>
            <a:r>
              <a:rPr lang="en-US" dirty="0" smtClean="0"/>
              <a:t> similar</a:t>
            </a:r>
          </a:p>
          <a:p>
            <a:r>
              <a:rPr lang="en-US" dirty="0" smtClean="0"/>
              <a:t>Again 8 true global poles </a:t>
            </a:r>
          </a:p>
          <a:p>
            <a:r>
              <a:rPr lang="en-US" dirty="0" smtClean="0"/>
              <a:t>6 constraint equations from </a:t>
            </a:r>
            <a:r>
              <a:rPr lang="el-GR" dirty="0" smtClean="0"/>
              <a:t>ε</a:t>
            </a:r>
            <a:r>
              <a:rPr lang="en-US" dirty="0" smtClean="0"/>
              <a:t> tensors and IBP relations</a:t>
            </a:r>
          </a:p>
          <a:p>
            <a:r>
              <a:rPr lang="en-US" dirty="0" smtClean="0"/>
              <a:t>Unique projectors — same coefficients as for massless DB (one-mass or diagonal two-mass), shifted for long-side two-mass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1" y="1066800"/>
            <a:ext cx="2691389" cy="1816612"/>
          </a:xfrm>
          <a:prstGeom prst="rect">
            <a:avLst/>
          </a:prstGeom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tretch>
            <a:fillRect/>
          </a:stretch>
        </p:blipFill>
        <p:spPr>
          <a:xfrm>
            <a:off x="1771454" y="3663638"/>
            <a:ext cx="824867" cy="316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41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Short-side Two-Mass Double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Take legs 1 &amp; 2 to be massive</a:t>
            </a:r>
          </a:p>
          <a:p>
            <a:r>
              <a:rPr lang="en-US" dirty="0" smtClean="0"/>
              <a:t>Three master integrals:</a:t>
            </a:r>
            <a:br>
              <a:rPr lang="en-US" dirty="0" smtClean="0"/>
            </a:br>
            <a:r>
              <a:rPr lang="en-US" i="1" dirty="0"/>
              <a:t>I</a:t>
            </a:r>
            <a:r>
              <a:rPr lang="en-US" baseline="-25000" dirty="0"/>
              <a:t>4</a:t>
            </a:r>
            <a:r>
              <a:rPr lang="en-US" dirty="0"/>
              <a:t>[1</a:t>
            </a:r>
            <a:r>
              <a:rPr lang="en-US" dirty="0" smtClean="0"/>
              <a:t>], </a:t>
            </a:r>
            <a:r>
              <a:rPr lang="en-US" i="1" dirty="0"/>
              <a:t>I</a:t>
            </a:r>
            <a:r>
              <a:rPr lang="en-US" baseline="-25000" dirty="0"/>
              <a:t>4</a:t>
            </a:r>
            <a:r>
              <a:rPr lang="en-US" dirty="0"/>
              <a:t>[</a:t>
            </a:r>
            <a:r>
              <a:rPr lang="en-US" i="1" dirty="0">
                <a:latin typeface="Times New Roman"/>
                <a:cs typeface="Times New Roman"/>
              </a:rPr>
              <a:t>ℓ</a:t>
            </a:r>
            <a:r>
              <a:rPr lang="en-US" baseline="-25000" dirty="0"/>
              <a:t>1</a:t>
            </a:r>
            <a:r>
              <a:rPr lang="en-US" dirty="0">
                <a:latin typeface="Times New Roman"/>
                <a:cs typeface="Times New Roman"/>
              </a:rPr>
              <a:t>∙</a:t>
            </a:r>
            <a:r>
              <a:rPr lang="en-US" i="1" dirty="0"/>
              <a:t>k</a:t>
            </a:r>
            <a:r>
              <a:rPr lang="en-US" baseline="-25000" dirty="0"/>
              <a:t>4</a:t>
            </a:r>
            <a:r>
              <a:rPr lang="en-US" dirty="0" smtClean="0"/>
              <a:t>] </a:t>
            </a:r>
            <a:r>
              <a:rPr lang="en-US" dirty="0"/>
              <a:t>and </a:t>
            </a:r>
            <a:r>
              <a:rPr lang="en-US" i="1" dirty="0" smtClean="0"/>
              <a:t>I</a:t>
            </a:r>
            <a:r>
              <a:rPr lang="en-US" baseline="-25000" dirty="0" smtClean="0"/>
              <a:t>4</a:t>
            </a:r>
            <a:r>
              <a:rPr lang="en-US" dirty="0" smtClean="0"/>
              <a:t>[</a:t>
            </a:r>
            <a:r>
              <a:rPr lang="en-US" i="1" dirty="0" smtClean="0">
                <a:latin typeface="Times New Roman"/>
                <a:cs typeface="Times New Roman"/>
              </a:rPr>
              <a:t>ℓ</a:t>
            </a:r>
            <a:r>
              <a:rPr lang="en-US" baseline="-25000" dirty="0" smtClean="0"/>
              <a:t>2</a:t>
            </a:r>
            <a:r>
              <a:rPr lang="en-US" dirty="0" smtClean="0">
                <a:latin typeface="Times New Roman"/>
                <a:cs typeface="Times New Roman"/>
              </a:rPr>
              <a:t>∙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Structure of </a:t>
            </a:r>
            <a:r>
              <a:rPr lang="en-US" dirty="0" err="1" smtClean="0"/>
              <a:t>heptacut</a:t>
            </a:r>
            <a:r>
              <a:rPr lang="en-US" dirty="0" smtClean="0"/>
              <a:t> equations is different: 12 naïve poles</a:t>
            </a:r>
          </a:p>
          <a:p>
            <a:r>
              <a:rPr lang="en-US" dirty="0" smtClean="0"/>
              <a:t>…again 8 global poles</a:t>
            </a:r>
          </a:p>
          <a:p>
            <a:r>
              <a:rPr lang="en-US" dirty="0" smtClean="0"/>
              <a:t>Only 5 constraint equations</a:t>
            </a:r>
          </a:p>
          <a:p>
            <a:r>
              <a:rPr lang="en-US" dirty="0" smtClean="0"/>
              <a:t>Three independent projectors</a:t>
            </a:r>
          </a:p>
          <a:p>
            <a:r>
              <a:rPr lang="en-US" dirty="0" smtClean="0"/>
              <a:t>Projectors again unique (but different from massless or one-mass case)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72866"/>
            <a:ext cx="3229667" cy="21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Short-Side Projectors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6" y="1524000"/>
            <a:ext cx="7517908" cy="294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Massive Double Boxes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429000"/>
            <a:ext cx="301752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Massive legs: 1; 1 &amp; 3; 1 &amp; 4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Master Integrals: 2</a:t>
            </a:r>
          </a:p>
          <a:p>
            <a:pPr marL="0" indent="0">
              <a:buNone/>
            </a:pPr>
            <a:r>
              <a:rPr lang="en-US" sz="2000" dirty="0" smtClean="0"/>
              <a:t>Global Poles: 8</a:t>
            </a:r>
          </a:p>
          <a:p>
            <a:pPr marL="0" indent="0">
              <a:buNone/>
            </a:pPr>
            <a:r>
              <a:rPr lang="en-US" sz="2000" dirty="0" smtClean="0"/>
              <a:t>Constraints: 2 (IBP) + 4 (</a:t>
            </a:r>
            <a:r>
              <a:rPr lang="el-GR" sz="2000" dirty="0" smtClean="0"/>
              <a:t>ε</a:t>
            </a:r>
            <a:r>
              <a:rPr lang="en-US" sz="2000" dirty="0" smtClean="0"/>
              <a:t> tensors) = 6</a:t>
            </a:r>
          </a:p>
          <a:p>
            <a:pPr marL="0" indent="0">
              <a:buNone/>
            </a:pPr>
            <a:r>
              <a:rPr lang="en-US" sz="2000" dirty="0" smtClean="0"/>
              <a:t>Unique projectors: 2</a:t>
            </a:r>
            <a:endParaRPr lang="en-US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463040"/>
            <a:ext cx="2691389" cy="1816612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3017520" y="3429000"/>
            <a:ext cx="301752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Massive legs: 1 &amp; 3; 1, 2 &amp; 3</a:t>
            </a:r>
          </a:p>
          <a:p>
            <a:pPr marL="0" indent="0">
              <a:buNone/>
            </a:pPr>
            <a:r>
              <a:rPr lang="en-US" sz="2000" dirty="0" smtClean="0"/>
              <a:t>Master Integrals: 3</a:t>
            </a:r>
          </a:p>
          <a:p>
            <a:pPr marL="0" indent="0">
              <a:buNone/>
            </a:pPr>
            <a:r>
              <a:rPr lang="en-US" sz="2000" dirty="0" smtClean="0"/>
              <a:t>Global Poles: 8</a:t>
            </a:r>
          </a:p>
          <a:p>
            <a:pPr marL="0" indent="0">
              <a:buNone/>
            </a:pPr>
            <a:r>
              <a:rPr lang="en-US" sz="2000" dirty="0" smtClean="0"/>
              <a:t>Constraints: 1 (IBP) + 4 (</a:t>
            </a:r>
            <a:r>
              <a:rPr lang="el-GR" sz="2000" dirty="0" smtClean="0"/>
              <a:t>ε</a:t>
            </a:r>
            <a:r>
              <a:rPr lang="en-US" sz="2000" dirty="0" smtClean="0"/>
              <a:t> tensors) = 5</a:t>
            </a:r>
          </a:p>
          <a:p>
            <a:pPr marL="0" indent="0">
              <a:buNone/>
            </a:pPr>
            <a:r>
              <a:rPr lang="en-US" sz="2000" dirty="0" smtClean="0"/>
              <a:t>Unique projectors: 3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12" y="1463040"/>
            <a:ext cx="2691389" cy="1816612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6035040" y="3429000"/>
            <a:ext cx="301752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Massive legs: all</a:t>
            </a:r>
          </a:p>
          <a:p>
            <a:pPr marL="0" indent="0">
              <a:buNone/>
            </a:pPr>
            <a:r>
              <a:rPr lang="en-US" sz="2000" dirty="0" smtClean="0"/>
              <a:t>Master Integrals: 4</a:t>
            </a:r>
          </a:p>
          <a:p>
            <a:pPr marL="0" indent="0">
              <a:buNone/>
            </a:pPr>
            <a:r>
              <a:rPr lang="en-US" sz="2000" dirty="0" smtClean="0"/>
              <a:t>Global Poles: 8</a:t>
            </a:r>
          </a:p>
          <a:p>
            <a:pPr marL="0" indent="0">
              <a:buNone/>
            </a:pPr>
            <a:r>
              <a:rPr lang="en-US" sz="2000" dirty="0" smtClean="0"/>
              <a:t>Constraints: 0 (IBP) + 4 (</a:t>
            </a:r>
            <a:r>
              <a:rPr lang="el-GR" sz="2000" dirty="0" smtClean="0"/>
              <a:t>ε</a:t>
            </a:r>
            <a:r>
              <a:rPr lang="en-US" sz="2000" dirty="0" smtClean="0"/>
              <a:t> tensors) = 4</a:t>
            </a:r>
          </a:p>
          <a:p>
            <a:pPr marL="0" indent="0">
              <a:buNone/>
            </a:pPr>
            <a:r>
              <a:rPr lang="en-US" sz="2000" dirty="0" smtClean="0"/>
              <a:t>Unique projectors: 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53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steps towards a numerical </a:t>
            </a:r>
            <a:r>
              <a:rPr lang="en-US" dirty="0" err="1" smtClean="0"/>
              <a:t>unitarity</a:t>
            </a:r>
            <a:r>
              <a:rPr lang="en-US" dirty="0" smtClean="0"/>
              <a:t> formalism at two loops</a:t>
            </a:r>
          </a:p>
          <a:p>
            <a:endParaRPr lang="en-US" dirty="0" smtClean="0"/>
          </a:p>
          <a:p>
            <a:r>
              <a:rPr lang="en-US" dirty="0" smtClean="0"/>
              <a:t>Knowledge of an independent integral basis</a:t>
            </a:r>
          </a:p>
          <a:p>
            <a:endParaRPr lang="en-US" dirty="0" smtClean="0"/>
          </a:p>
          <a:p>
            <a:r>
              <a:rPr lang="en-US" dirty="0" smtClean="0"/>
              <a:t>Criterion for constructing explicit </a:t>
            </a:r>
            <a:r>
              <a:rPr lang="en-US" dirty="0" err="1" smtClean="0"/>
              <a:t>formulæ</a:t>
            </a:r>
            <a:r>
              <a:rPr lang="en-US" dirty="0" smtClean="0"/>
              <a:t> for coefficients of basis integrals</a:t>
            </a:r>
          </a:p>
          <a:p>
            <a:endParaRPr lang="en-US" dirty="0" smtClean="0"/>
          </a:p>
          <a:p>
            <a:r>
              <a:rPr lang="en-US" dirty="0" smtClean="0"/>
              <a:t>Four-point examples: massless, one-mass</a:t>
            </a:r>
            <a:r>
              <a:rPr lang="en-US" smtClean="0"/>
              <a:t>, two-mass </a:t>
            </a:r>
            <a:r>
              <a:rPr lang="en-US" dirty="0" smtClean="0"/>
              <a:t>double 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On-Shell </a:t>
            </a:r>
            <a:r>
              <a:rPr lang="en-US" dirty="0"/>
              <a:t>Methods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105400"/>
          </a:xfrm>
        </p:spPr>
        <p:txBody>
          <a:bodyPr/>
          <a:lstStyle/>
          <a:p>
            <a:r>
              <a:rPr lang="en-US" dirty="0"/>
              <a:t>Use only information from physical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Avoid size explosion of intermediate terms due to unphysical states</a:t>
            </a:r>
            <a:endParaRPr lang="en-US" dirty="0"/>
          </a:p>
          <a:p>
            <a:r>
              <a:rPr lang="en-US" dirty="0"/>
              <a:t>Use properties of amplitudes as </a:t>
            </a:r>
            <a:r>
              <a:rPr lang="en-US" dirty="0" err="1"/>
              <a:t>calculational</a:t>
            </a:r>
            <a:r>
              <a:rPr lang="en-US" dirty="0"/>
              <a:t> tools</a:t>
            </a:r>
          </a:p>
          <a:p>
            <a:pPr lvl="1"/>
            <a:r>
              <a:rPr lang="en-US" dirty="0"/>
              <a:t>Factorization</a:t>
            </a:r>
            <a:r>
              <a:rPr lang="en-US" dirty="0">
                <a:solidFill>
                  <a:srgbClr val="C00000"/>
                </a:solidFill>
              </a:rPr>
              <a:t> → on-shell </a:t>
            </a:r>
            <a:r>
              <a:rPr lang="en-US" dirty="0" smtClean="0">
                <a:solidFill>
                  <a:srgbClr val="C00000"/>
                </a:solidFill>
              </a:rPr>
              <a:t>recursion   (</a:t>
            </a:r>
            <a:r>
              <a:rPr lang="en-US" sz="1800" dirty="0" err="1" smtClean="0">
                <a:solidFill>
                  <a:srgbClr val="C00000"/>
                </a:solidFill>
              </a:rPr>
              <a:t>Britto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Cachazo</a:t>
            </a:r>
            <a:r>
              <a:rPr lang="en-US" sz="1800" dirty="0" smtClean="0">
                <a:solidFill>
                  <a:srgbClr val="C00000"/>
                </a:solidFill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</a:rPr>
              <a:t>Feng</a:t>
            </a:r>
            <a:r>
              <a:rPr lang="en-US" sz="1800" dirty="0" smtClean="0">
                <a:solidFill>
                  <a:srgbClr val="C00000"/>
                </a:solidFill>
              </a:rPr>
              <a:t>, Witten,…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err="1"/>
              <a:t>Unitarity</a:t>
            </a:r>
            <a:r>
              <a:rPr lang="en-US" dirty="0">
                <a:solidFill>
                  <a:srgbClr val="C00000"/>
                </a:solidFill>
              </a:rPr>
              <a:t> → </a:t>
            </a:r>
            <a:r>
              <a:rPr lang="en-US" dirty="0" err="1">
                <a:solidFill>
                  <a:srgbClr val="C00000"/>
                </a:solidFill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method (</a:t>
            </a:r>
            <a:r>
              <a:rPr lang="en-US" sz="1800" dirty="0" smtClean="0">
                <a:solidFill>
                  <a:srgbClr val="C00000"/>
                </a:solidFill>
              </a:rPr>
              <a:t>Bern, Dixon, Dunbar, DAK,…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Underlying field theory </a:t>
            </a:r>
            <a:r>
              <a:rPr lang="en-US" dirty="0" smtClean="0">
                <a:solidFill>
                  <a:srgbClr val="FFFF99"/>
                </a:solidFill>
              </a:rPr>
              <a:t>integral </a:t>
            </a:r>
            <a:r>
              <a:rPr lang="en-US" dirty="0">
                <a:solidFill>
                  <a:srgbClr val="FFFF99"/>
                </a:solidFill>
              </a:rPr>
              <a:t>basis</a:t>
            </a:r>
          </a:p>
          <a:p>
            <a:r>
              <a:rPr lang="en-US" dirty="0" smtClean="0"/>
              <a:t>Formalism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601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4724400"/>
            <a:ext cx="4540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165" name="Oval 5"/>
          <p:cNvSpPr>
            <a:spLocks noChangeArrowheads="1"/>
          </p:cNvSpPr>
          <p:nvPr/>
        </p:nvSpPr>
        <p:spPr bwMode="auto">
          <a:xfrm>
            <a:off x="3998913" y="4664075"/>
            <a:ext cx="6096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66" name="Line 6"/>
          <p:cNvSpPr>
            <a:spLocks noChangeShapeType="1"/>
          </p:cNvSpPr>
          <p:nvPr/>
        </p:nvSpPr>
        <p:spPr bwMode="auto">
          <a:xfrm flipV="1">
            <a:off x="4495800" y="4017963"/>
            <a:ext cx="1219200" cy="6858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67" name="Text Box 7"/>
          <p:cNvSpPr txBox="1">
            <a:spLocks noChangeArrowheads="1"/>
          </p:cNvSpPr>
          <p:nvPr/>
        </p:nvSpPr>
        <p:spPr bwMode="auto">
          <a:xfrm>
            <a:off x="5638800" y="36718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Known integral basis: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099425" y="3352800"/>
            <a:ext cx="739775" cy="1828800"/>
            <a:chOff x="4977" y="1440"/>
            <a:chExt cx="466" cy="1152"/>
          </a:xfrm>
        </p:grpSpPr>
        <p:pic>
          <p:nvPicPr>
            <p:cNvPr id="860169" name="Picture 9" descr="Box 3m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4977" y="1440"/>
              <a:ext cx="46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170" name="Picture 10" descr="Tri 2m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5015" y="1888"/>
              <a:ext cx="357" cy="321"/>
            </a:xfrm>
            <a:prstGeom prst="rect">
              <a:avLst/>
            </a:prstGeom>
            <a:noFill/>
          </p:spPr>
        </p:pic>
        <p:pic>
          <p:nvPicPr>
            <p:cNvPr id="860171" name="Picture 11" descr="Bubble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50000" contrast="43000"/>
            </a:blip>
            <a:srcRect/>
            <a:stretch>
              <a:fillRect/>
            </a:stretch>
          </p:blipFill>
          <p:spPr bwMode="auto">
            <a:xfrm>
              <a:off x="5012" y="2413"/>
              <a:ext cx="357" cy="179"/>
            </a:xfrm>
            <a:prstGeom prst="rect">
              <a:avLst/>
            </a:prstGeom>
            <a:noFill/>
          </p:spPr>
        </p:pic>
      </p:grpSp>
      <p:sp>
        <p:nvSpPr>
          <p:cNvPr id="860172" name="Oval 12"/>
          <p:cNvSpPr>
            <a:spLocks noChangeArrowheads="1"/>
          </p:cNvSpPr>
          <p:nvPr/>
        </p:nvSpPr>
        <p:spPr bwMode="auto">
          <a:xfrm>
            <a:off x="3717925" y="4700588"/>
            <a:ext cx="3048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3" name="Line 13"/>
          <p:cNvSpPr>
            <a:spLocks noChangeShapeType="1"/>
          </p:cNvSpPr>
          <p:nvPr/>
        </p:nvSpPr>
        <p:spPr bwMode="auto">
          <a:xfrm>
            <a:off x="3886200" y="5241925"/>
            <a:ext cx="533400" cy="3810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174" name="Text Box 14"/>
          <p:cNvSpPr txBox="1">
            <a:spLocks noChangeArrowheads="1"/>
          </p:cNvSpPr>
          <p:nvPr/>
        </p:nvSpPr>
        <p:spPr bwMode="auto">
          <a:xfrm>
            <a:off x="4391025" y="54244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60175" name="Text Box 15"/>
          <p:cNvSpPr txBox="1">
            <a:spLocks noChangeArrowheads="1"/>
          </p:cNvSpPr>
          <p:nvPr/>
        </p:nvSpPr>
        <p:spPr bwMode="auto">
          <a:xfrm>
            <a:off x="6172200" y="5332413"/>
            <a:ext cx="2782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On-shell Recursion;</a:t>
            </a:r>
            <a:r>
              <a:rPr lang="en-US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-dimensional </a:t>
            </a:r>
            <a:r>
              <a:rPr lang="en-US" dirty="0" err="1">
                <a:solidFill>
                  <a:srgbClr val="C00000"/>
                </a:solidFill>
                <a:latin typeface="Palatino Linotype" pitchFamily="18" charset="0"/>
              </a:rPr>
              <a:t>unitarity</a:t>
            </a: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en-US" dirty="0">
                <a:solidFill>
                  <a:srgbClr val="C00000"/>
                </a:solidFill>
                <a:latin typeface="Palatino Linotype" pitchFamily="18" charset="0"/>
              </a:rPr>
              <a:t>    via ∫ mass</a:t>
            </a:r>
          </a:p>
        </p:txBody>
      </p:sp>
      <p:sp>
        <p:nvSpPr>
          <p:cNvPr id="860176" name="Oval 16"/>
          <p:cNvSpPr>
            <a:spLocks noChangeArrowheads="1"/>
          </p:cNvSpPr>
          <p:nvPr/>
        </p:nvSpPr>
        <p:spPr bwMode="auto">
          <a:xfrm>
            <a:off x="4905375" y="4660900"/>
            <a:ext cx="1371600" cy="53340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77" name="Line 17"/>
          <p:cNvSpPr>
            <a:spLocks noChangeShapeType="1"/>
          </p:cNvSpPr>
          <p:nvPr/>
        </p:nvSpPr>
        <p:spPr bwMode="auto">
          <a:xfrm>
            <a:off x="6072188" y="5113338"/>
            <a:ext cx="304800" cy="22860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60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860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6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60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86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6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5" grpId="0" animBg="1"/>
      <p:bldP spid="860166" grpId="0" animBg="1"/>
      <p:bldP spid="860167" grpId="0"/>
      <p:bldP spid="860167" grpId="1"/>
      <p:bldP spid="860172" grpId="0" animBg="1"/>
      <p:bldP spid="860173" grpId="0" animBg="1"/>
      <p:bldP spid="860174" grpId="0"/>
      <p:bldP spid="860174" grpId="1"/>
      <p:bldP spid="860175" grpId="0"/>
      <p:bldP spid="860176" grpId="0" animBg="1"/>
      <p:bldP spid="8601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Unitarity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Unitarity</a:t>
            </a:r>
            <a:r>
              <a:rPr lang="en-US" dirty="0" smtClean="0"/>
              <a:t> of the </a:t>
            </a:r>
            <a:r>
              <a:rPr lang="en-US" i="1" dirty="0" smtClean="0"/>
              <a:t>S</a:t>
            </a:r>
            <a:r>
              <a:rPr lang="en-US" dirty="0" smtClean="0"/>
              <a:t> matrix tells us that the discontinuity of the transition matrix is expressed in terms of a simpler quantity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Simpler because we get higher loop order from lower loop order; one loop from trees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on-shell method tells us how to get the full transition matrix back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1905005" cy="31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350" y="5638800"/>
            <a:ext cx="1333506" cy="3181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5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Feynman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Cutkosky</a:t>
            </a:r>
            <a:r>
              <a:rPr lang="en-US" dirty="0" smtClean="0"/>
              <a:t> rules (1960s)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Each cut: </a:t>
            </a:r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138" y="4565464"/>
            <a:ext cx="6191262" cy="1173482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28951"/>
            <a:ext cx="601979" cy="476249"/>
          </a:xfrm>
          <a:prstGeom prst="rect">
            <a:avLst/>
          </a:prstGeom>
          <a:noFill/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41472"/>
            <a:ext cx="285750" cy="253365"/>
          </a:xfrm>
          <a:prstGeom prst="rect">
            <a:avLst/>
          </a:prstGeom>
          <a:noFill/>
        </p:spPr>
      </p:pic>
      <p:pic>
        <p:nvPicPr>
          <p:cNvPr id="10" name="Picture 9" descr="Generic Diagra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9273" y="1885727"/>
            <a:ext cx="3433333" cy="2560000"/>
          </a:xfrm>
          <a:prstGeom prst="rect">
            <a:avLst/>
          </a:prstGeom>
        </p:spPr>
      </p:pic>
      <p:pic>
        <p:nvPicPr>
          <p:cNvPr id="13" name="Picture 12" descr="Generic Diagram cu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2071000"/>
            <a:ext cx="3220000" cy="2120000"/>
          </a:xfrm>
          <a:prstGeom prst="rect">
            <a:avLst/>
          </a:prstGeom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556" y="2743189"/>
            <a:ext cx="1725172" cy="1371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18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Palatino Linotype" pitchFamily="18" charset="0"/>
              </a:rPr>
              <a:t>Unitarity</a:t>
            </a:r>
            <a:r>
              <a:rPr lang="en-US" sz="3600" dirty="0">
                <a:latin typeface="Palatino Linotype" pitchFamily="18" charset="0"/>
              </a:rPr>
              <a:t>-Based Calculations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2378"/>
            <a:ext cx="8686800" cy="5486400"/>
          </a:xfrm>
        </p:spPr>
        <p:txBody>
          <a:bodyPr>
            <a:normAutofit/>
          </a:bodyPr>
          <a:lstStyle/>
          <a:p>
            <a:pPr lvl="1" algn="r"/>
            <a:endParaRPr lang="en-US" sz="1600" dirty="0">
              <a:solidFill>
                <a:srgbClr val="FF9933"/>
              </a:solidFill>
            </a:endParaRPr>
          </a:p>
          <a:p>
            <a:pPr lvl="1" algn="r">
              <a:buFontTx/>
              <a:buNone/>
            </a:pPr>
            <a:r>
              <a:rPr lang="en-US" sz="1600" dirty="0">
                <a:solidFill>
                  <a:srgbClr val="C00000"/>
                </a:solidFill>
              </a:rPr>
              <a:t>Bern, Dixon, Dunbar, &amp; DAK,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ph/9403226, ph/9409265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sym typeface="Symbol" pitchFamily="18" charset="2"/>
              </a:rPr>
              <a:t>Replace two propagators by on-shell delta functions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ym typeface="Symbol" pitchFamily="18" charset="2"/>
              </a:rPr>
              <a:t>Sum of integrals with coefficients; separate them by algebra </a:t>
            </a:r>
          </a:p>
          <a:p>
            <a:pPr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>
              <a:sym typeface="Symbol" pitchFamily="18" charset="2"/>
            </a:endParaRPr>
          </a:p>
        </p:txBody>
      </p:sp>
      <p:pic>
        <p:nvPicPr>
          <p:cNvPr id="367620" name="Picture 4" descr="unitarity-01"/>
          <p:cNvPicPr>
            <a:picLocks noChangeAspect="1" noChangeArrowheads="1"/>
          </p:cNvPicPr>
          <p:nvPr/>
        </p:nvPicPr>
        <p:blipFill>
          <a:blip r:embed="rId4" cstate="print">
            <a:lum bright="-60000"/>
          </a:blip>
          <a:srcRect/>
          <a:stretch>
            <a:fillRect/>
          </a:stretch>
        </p:blipFill>
        <p:spPr bwMode="auto">
          <a:xfrm>
            <a:off x="1447801" y="1143001"/>
            <a:ext cx="3027521" cy="2495074"/>
          </a:xfrm>
          <a:prstGeom prst="rect">
            <a:avLst/>
          </a:prstGeom>
          <a:noFill/>
        </p:spPr>
      </p:pic>
      <p:pic>
        <p:nvPicPr>
          <p:cNvPr id="367621" name="Picture 5" descr="unitarity-01"/>
          <p:cNvPicPr>
            <a:picLocks noChangeAspect="1" noChangeArrowheads="1"/>
          </p:cNvPicPr>
          <p:nvPr/>
        </p:nvPicPr>
        <p:blipFill>
          <a:blip r:embed="rId5" cstate="print">
            <a:lum bright="-100000"/>
          </a:blip>
          <a:srcRect/>
          <a:stretch>
            <a:fillRect/>
          </a:stretch>
        </p:blipFill>
        <p:spPr bwMode="auto">
          <a:xfrm>
            <a:off x="685800" y="3733800"/>
            <a:ext cx="6067425" cy="781050"/>
          </a:xfrm>
          <a:prstGeom prst="rect">
            <a:avLst/>
          </a:prstGeom>
          <a:noFill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1" y="4995334"/>
            <a:ext cx="5448311" cy="1032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3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5812" name="Picture 4" descr="boxes1a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912813"/>
            <a:ext cx="5886450" cy="5291137"/>
          </a:xfrm>
          <a:prstGeom prst="rect">
            <a:avLst/>
          </a:prstGeom>
          <a:noFill/>
        </p:spPr>
      </p:pic>
      <p:pic>
        <p:nvPicPr>
          <p:cNvPr id="375813" name="Picture 5" descr="boxes1b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975" y="2579688"/>
            <a:ext cx="3629025" cy="26019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3000" y="4343400"/>
            <a:ext cx="2514600" cy="1252538"/>
            <a:chOff x="3120" y="2736"/>
            <a:chExt cx="1584" cy="789"/>
          </a:xfrm>
        </p:grpSpPr>
        <p:pic>
          <p:nvPicPr>
            <p:cNvPr id="377861" name="Picture 5" descr="bubble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736"/>
              <a:ext cx="1584" cy="789"/>
            </a:xfrm>
            <a:prstGeom prst="rect">
              <a:avLst/>
            </a:prstGeom>
            <a:noFill/>
          </p:spPr>
        </p:pic>
        <p:pic>
          <p:nvPicPr>
            <p:cNvPr id="377862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" y="3028"/>
              <a:ext cx="18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0" y="914400"/>
            <a:ext cx="2439988" cy="2195513"/>
            <a:chOff x="480" y="576"/>
            <a:chExt cx="1537" cy="1383"/>
          </a:xfrm>
        </p:grpSpPr>
        <p:pic>
          <p:nvPicPr>
            <p:cNvPr id="377864" name="Picture 8" descr="tri1m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76"/>
              <a:ext cx="1537" cy="1383"/>
            </a:xfrm>
            <a:prstGeom prst="rect">
              <a:avLst/>
            </a:prstGeom>
            <a:noFill/>
          </p:spPr>
        </p:pic>
        <p:pic>
          <p:nvPicPr>
            <p:cNvPr id="377865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" y="1326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941888" y="912813"/>
            <a:ext cx="2449512" cy="2205037"/>
            <a:chOff x="3113" y="575"/>
            <a:chExt cx="1543" cy="1389"/>
          </a:xfrm>
        </p:grpSpPr>
        <p:pic>
          <p:nvPicPr>
            <p:cNvPr id="377867" name="Picture 11" descr="tri2m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" y="575"/>
              <a:ext cx="1543" cy="1389"/>
            </a:xfrm>
            <a:prstGeom prst="rect">
              <a:avLst/>
            </a:prstGeom>
            <a:noFill/>
          </p:spPr>
        </p:pic>
        <p:pic>
          <p:nvPicPr>
            <p:cNvPr id="377868" name="Picture 1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324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57238" y="3656013"/>
            <a:ext cx="2495550" cy="2201862"/>
            <a:chOff x="477" y="2303"/>
            <a:chExt cx="1572" cy="1387"/>
          </a:xfrm>
        </p:grpSpPr>
        <p:pic>
          <p:nvPicPr>
            <p:cNvPr id="377870" name="Picture 14" descr="tri3m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" y="2303"/>
              <a:ext cx="1572" cy="1387"/>
            </a:xfrm>
            <a:prstGeom prst="rect">
              <a:avLst/>
            </a:prstGeom>
            <a:noFill/>
          </p:spPr>
        </p:pic>
        <p:pic>
          <p:nvPicPr>
            <p:cNvPr id="377871" name="Picture 1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" y="3051"/>
              <a:ext cx="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664"/>
  <p:tag name="DEFAULTHEIGHT" val="5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I_3^{\sf 3m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"/>
  <p:tag name="PICTUREFILESIZE" val="20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I_3^{\sf 2m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"/>
  <p:tag name="PICTUREFILESIZE" val="19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I_3^{\sf 1m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"/>
  <p:tag name="PICTUREFILESIZE" val="18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I_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4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4\ell\over (2\pi)^4}\;&#10;{\delta^{(+)}\bigl(\ell^2\bigr)\delta^{(+)}\bigl((\ell-k_1)^2\bigr)&#10; \delta^{(+)}\bigl((\ell-K_{12})^2\bigr)&#10;\delta^{(+)}\bigl((\ell-K_{123})^2\bigr)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288"/>
  <p:tag name="PICTUREFILESIZE" val="212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}&#10;\int {d^4\ell\over (2\pi)^4}\;&#10;{1&#10;\over \ell^2 (\ell-k_1)^2 (\ell-K_{12})^2 (\ell-K_{123})^2}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25"/>
  <p:tag name="BOXHEIGHT" val="409"/>
  <p:tag name="BOXFONT" val="10"/>
  <p:tag name="BOXWRAP" val="False"/>
  <p:tag name="WORKAROUNDTRANSPARENCYBUG" val="False"/>
  <p:tag name="ALLOWFONTSUBSTITUTION" val="False"/>
  <p:tag name="BITMAPFORMAT" val="png256"/>
  <p:tag name="ORIGWIDTH" val="183"/>
  <p:tag name="PICTUREFILESIZE" val="1456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ell^2 = 0\,,\quad&#10;-2\ell\cdot k_1+k_1^2 = 0\,,\quad&#10;-2\ell\cdot k_{2}+K_{12}^2-k_1^2 = 0\,,\quad&#10;2\ell\cdot k_4+k_4^2 = 0\,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22.9806"/>
  <p:tag name="PICTUREFILESIZE" val="110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ell^2 = 0\,,\quad&#10;(\ell-k_1)^2 = 0\,,\quad&#10;(\ell-K_{12})^2 = 0\,,\quad&#10;(\ell+k_4)^2 = 0\,.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55.9606"/>
  <p:tag name="PICTUREFILESIZE" val="858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\frac{\xi}2 \sand1.{\mu}.4 = \frac{\xi}2 \lambda_{1\alpha}^{\vphantom{\mu}} \sigma^{\mu}_{\alpha\dot\alpha}&#10;{\widetilde\lambda}_{4\dot\alpha}^{\vphantom{\mu}}&#10;$$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48"/>
  <p:tag name="PICTUREFILESIZE" val="82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s_{12} = \frac{\xi}2 \sand1.2.4&#10; = \frac{\xi}2 \spa1.2\spb2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65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-\frac{\spb1.2}{2\spb2.4} \sand1.{\mu}.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6.9802"/>
  <p:tag name="PICTUREFILESIZE" val="49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$$ \ell^\mu = \frac{\xi'}2 \sand4.{\mu}.1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82.98016"/>
  <p:tag name="PICTUREFILESIZE" val="39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(${\rm Poly_2}(z_0) = a$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66.00016"/>
  <p:tag name="PICTUREFILESIZE" val="30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\oint_{C(z_0)} \hskip -2mm dz\; \frac{{\rm Poly}_1(z)}{{\rm Poly}_2(z)-a}&#10;= \frac{{\rm Poly}_1(z_0)}{{\rm Poly}_2'(z_0)}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47.9603"/>
  <p:tag name="PICTUREFILESIZE" val="127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int dz\; {\rm Poly_1}(z)\delta({\rm Poly}_2(z)-a)&#10;\equiv \oint_{C(z_0)} \hskip -2mm dz\;&#10;\frac{{\rm Poly}_1(z)}{{\rm Poly}_2(z)-a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32.9805"/>
  <p:tag name="PICTUREFILESIZE" val="150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$$&#10;0 = I_4[\varepsilon(\ell,k_1,k_2,k_4)]&#10;$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406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def\Cont{{\cal C}}&#10;$$&#10;\Cont = a_1 \Cont_1 + a_2 \Cont_2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69.96016"/>
  <p:tag name="PICTUREFILESIZE" val="25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def\Cont{{\cal C}}&#10;$$&#10;\int_{\Cont} d^4\ell\; \frac{\varepsilon(\ell,k_1,k_2,k_4)}&#10;                            {\ell^2 (\ell-k_1)^2 (\ell-K_{12})^2&#10;                             (\ell+k_4)^2}&#10;= (a_1 - a_2) {f(k_1,k_2,k_4)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mono"/>
  <p:tag name="ORIGWIDTH" val="264.9605"/>
  <p:tag name="PICTUREFILESIZE" val="177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\sum_{j\in{\rm Basis}} c_j\, {\rm Int}_j + {\rm Rational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43"/>
  <p:tag name="PICTUREFILESIZE" val="117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mbox{\rm LHS} &amp;=&amp; a\times\mbox{\rm Jacobian}\times\sum_{\mbox{\tiny\rm poles}}&#10;\sum_{{\mbox{\tiny\rm species}\atop\mbox{\tiny\rm helicities}}}&#10;A_A^{\rm tree}&#10;A_B^{\rm tree}&#10;A_C^{\rm tree}&#10;A_D^{\rm tree}\\&#10;\mbox{\rm RHS} &amp;=&amp; \mbox{coefficient} \times a\times\mbox{\rm Jacobian}&#10;\times 2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247.9805"/>
  <p:tag name="PICTUREFILESIZE" val="189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Disc{\mathop{\rm Disc}}&#10;$$\Disc T = T^\dagger T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0"/>
  <p:tag name="PICTUREFILESIZE" val="56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 \mbox{\rm Box\ coefficient} =&#10;\frac12&#10;\sum_{\mbox{\tiny\rm poles}}&#10;\sum_{{\mbox{\tiny\rm species}\atop\mbox{\tiny\rm helicities}}}&#10;\prod_J A^{\rm tree}_J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913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&#10;$$&#10;{\rm Den}_1 = 0 \cap&#10;{\rm Den}_2 = 0 \cap \cdots \cap&#10;{\rm Den}_n = 0 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7"/>
  <p:tag name="PICTUREFILESIZE" val="87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\def\coeffA#1{c^{(#1)}}&#10;\def\tcdot{\!\cdot\!}&#10;\begin{eqnarray}&#10;v_{1;1} &amp;=&amp;&#10; -2 ( k_{4}\tcdot \ell_{1}+\ell_{1}^2)k_{1}^\mu- \ell_{1}^2 k_{2}^\mu&#10; +(2 k_{1}\tcdot \ell_{1}- \ell_{1}^2)k_{4}^\mu+(2 k_{1}\tcdot \ell_{1}&#10;-2 k_{3}\tcdot \ell_{1}- s_{12})\ell_{1}^\mu\,,\nonumber\\&#10;v_{1;2} &amp;=&amp;&#10;2 (\ell_{2}^2- k_{4}\tcdot \ell_{2})k_{1}^\mu+\ell_{2}^2k_{2}^\mu&#10;+(2 k_{1}\tcdot \ell_{2}+\ell_{2}^2)k_{4}^\mu&#10;+(2 k_{3}\tcdot \ell_{2}-2 k_{1}\tcdot \ell_{2}- s_{12})\ell_{2}^\mu\nonumber&#10;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354.0007"/>
  <p:tag name="PICTUREFILESIZE" val="388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2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2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int \frac{d^D \ell_i}{(2\pi)^D}\;\frac{\partial}{\partial\ell^\mu_j} \frac{v_j^\mu}{{\rm Den}_1\cdots {\rm Den}_n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2"/>
  <p:tag name="PICTUREFILESIZE" val="163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2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2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n_1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5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$n_2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6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Disc{\mathop{\rm Disc}}&#10;$$T \Leftarrow T^\dagger T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2"/>
  <p:tag name="PICTUREFILESIZE" val="454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^*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70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P^{**}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79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I^*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4.96008"/>
  <p:tag name="PICTUREFILESIZE" val="25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&#10;$I_{n_1,n_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24.96008"/>
  <p:tag name="PICTUREFILESIZE" val="226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[usenames,dvips]{color}\begin{document}&#10;\def\Gram#1#2{G\biggl({#1\atop#2}\biggr)}&#10;&#10;$P^{**}_{3,2}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27"/>
  <p:tag name="BOXHEIGHT" val="357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3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def\spa#1.#2{\left\langle#1\,#2\right\rangle}&#10;\def\spb#1.#2{\left[#1\,#2\right]}&#10;\def\spash#1.#2{\left\langle\smash{#1}\,\smash{#2}\vphantom{1}\right\rangle}&#10;\def\spbsh#1.#2{\left[\smash{#1}\,\smash{#2}\vphantom{1}\right]}&#10;\def\sand#1.#2.#3{%&#10;\left\langle\smash{#1}{\vphantom1}^{-}\right|{#2}%&#10;\left|\smash{#3}{\vphantom1}^{-}\right\rangle}&#10;\def\sandpm#1.#2.#3{%&#10;\left\langle\smash{#1}{\vphantom1}^{+}\right|{#2}%&#10;\left|\smash{#3}{\vphantom1}^{-}\right\rangle}&#10;\def\sandpp#1.#2.#3{%&#10;\left\langle\smash{#1}{\vphantom1}^{+}\right|{#2}%&#10;\left|\smash{#3}{\vphantom1}^{+}\right\rangle}&#10;\def\sandb#1.#2.#3{%&#10;\left\langle\smash{#1}{\vphantom1}^{\pm}\right|{#2}%&#10;\left|\smash{#3}{\vphantom1}^{\pm}\right\rangle}&#10;\def\spar#1..#2{\langle\!\langle#1\cdots#2\rangle\!\rangle}&#10;%&#10;\def\ketp#1{%&#10;\left|\smash{#1^{+}}{\vphantom{1^{+}}}\right\rangle}&#10;\def\ketm#1{%&#10;\left|\smash{#1^{-}}{\vphantom{1^{-}}}\right\rangle}&#10;&#10;\newbox\charbox&#10;\newbox\slabox&#10;\def\s#1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box\SlashedBox&#10;\def\slashed#1{\setbox\SlashedBox=\hbox{#1}&#10;\hbox to 0pt{\hbox to 1\wd\SlashedBox{\hfil/\hfil}\hss}#1}&#10;\def\hboxtosizeof#1#2{\setbox\SlashedBox=\hbox{#1}&#10;\hbox to 1\wd\SlashedBox{#2}}&#10;\def\littleFraction#1#2{\hbox{$#1\over#2$}}&#10;% The following is necessary so that we can get a partial slash&#10;% inside a math display... sigh.&#10;\def\mathslashed#1{\setbox\SlashedBox=\hbox{$#1$}&#10;\hbox to 0pt{\hbox to 1\wd\SlashedBox{\hfil/\hfil}\hss}#1}\def\ket#1{|#1^-\rangle}&#10;\def\Ksl{\slashed{K}}&#10;\def\Phat{\kern 2pt{\widehat {\kern -2pt P}}\kern 2pt}&#10;&#10;\begin{document}&#10;\begin{eqnarray*}&#10;\ell_1^\mu &amp;=&amp; k_1^\mu + \frac{s_{12} z}{2\spa1.4\spb4.2}&#10;\sand1.{\sigma^\mu}.2\,,\\&#10;\ell_2^\mu &amp;=&amp; \frac{\spa3.4}{2\spa3.1}\sand1.{\sigma^\mu}.4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148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{\cal S}_2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0.98"/>
  <p:tag name="PICTUREFILESIZE" val="78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2:\qquad \frac1{16 s_{12}^3\,z (z+\chi)}&#10;\qquad (\chi \equiv t/s)&#10;$$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62"/>
  <p:tag name="PICTUREFILESIZE" val="74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pa#1.#2{\left\langle#1\,#2\right\rangle}&#10;\def\spb#1.#2{\left[#1\,#2\right]}&#10;\def\spash#1.#2{\spa{\smash{#1}}.{\smash{#2}}}&#10;\def\spbsh#1.#2{\spb{\smash{#1}}.{\smash{#2}}}&#10;\def\sand#1.#2.#3{%&#10;\left\langle\smash{#1^{-}}{\vphantom1}\right|{#2}%&#10;\left|\smash{#3^{-}}{\vphantom1}\right\rangle}&#10;&#10;\begin{eqnarray*}&#10;\ell_1^\mu &amp;=&amp; \alpha_1 k_1^\mu + \alpha_2 k_2^\mu + \frac{s_{12}&#10;\alpha_3}{2\spa1.4\spb4.2} \sand1.{\sigma^\mu}.2&#10;+ \frac{s_{12} \alpha_4}{2\spa2.4 \spb4.1}\sand2.{\sigma^\mu}.1&#10;\,\\&#10;\ell_2^\mu &amp;=&amp; \beta_1 k_3^\mu + \beta_2 k_4^\mu + \frac{s_{12}&#10;\beta_3}{2\spa3.1\spb1.4} \sand3.{\sigma^\mu}.4&#10; + \frac{s_{12} \beta_4}{2\spa4.1\spb1.3}&#10;\sand4.{\sigma^\mu}.3&#10;\end{eqnarray*}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17"/>
  <p:tag name="PICTUREFILESIZE" val="4759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alpha_1 = 1,\quad&#10;\alpha_2 = 0,\quad&#10;\beta_1 = 0,\quad&#10;\beta_2 = 1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8"/>
  <p:tag name="PICTUREFILESIZE" val="82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frac{1}{\ell^2-m^2+i\delta} &amp;\longrightarrow&amp; -2\pi i\delta^{(+)}(\ell^2-m^2)\\&#10;&amp;&amp;=-2\pi i \delta(\ell^2-m^2) \Theta(\ell^0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303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{1,2}: \alpha_4 = 0 = \beta_4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8"/>
  <p:tag name="PICTUREFILESIZE" val="71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1: \alpha_3 = -\chi, \quad \beta_3 = z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1"/>
  <p:tag name="PICTUREFILESIZE" val="799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{\cal S}_2: \alpha_3 = z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1"/>
  <p:tag name="PICTUREFILESIZE" val="827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1,1}: \alpha_3 = -\chi, \quad \beta_3 = 0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7"/>
  <p:tag name="PICTUREFILESIZE" val="784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1,2}: \alpha_3 = -\chi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5"/>
  <p:tag name="PICTUREFILESIZE" val="820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2,1}: \alpha_3 = 0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7"/>
  <p:tag name="PICTUREFILESIZE" val="820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T_{2,2}: \alpha_3 = -\chi, \quad \beta_3 = -\chi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5"/>
  <p:tag name="PICTUREFILESIZE" val="832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{\rm Ampl} = c_1 I_4[1] + c_2 I_4[\ell_1\cdot k_4] + \cdots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150.0003"/>
  <p:tag name="PICTUREFILESIZE" val="897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\ell_1\cdot k_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&#10;\begin{eqnarray*}&#10;c_1 &amp;=&amp;&#10;  \frac{i\chi}{8 w}  \oint_{P_1} \frac{dz}{z (z+\chi)}&#10;      \prod_{j=1}^6 A_j^\mathrm{tree}(z)\,,&#10;\\&#10;c_2 &amp;=&amp;&#10;  - \frac{i}{4 s_{12} w}  \oint_{P_2} \frac{dz}{z(z+\chi)}&#10;            \prod_{j=1}^6 A_j^\mathrm{tree}(z)&#10;\end{eqnarray*}&#10;&#10;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mono"/>
  <p:tag name="ORIGWIDTH" val="180.0004"/>
  <p:tag name="PICTUREFILESIZE" val="216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def\Disc{\mathop{\rm Disc}}&#10;&#10;$$&#10;\Disc_{K^2} 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143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P_1: \begin{array}{l}&#10; a_{1,1} \hspace{1mm}=\hspace{1mm} w\,,\\&#10; a_{2,1} \hspace{1mm}=\hspace{1mm} -w\,,\\&#10; a_{1,2} \hspace{1mm}=\hspace{1mm} 0\,,\\&#10; a_{1,3} \hspace{1mm}=\hspace{1mm} w\,,\\&#10; a_{2,3}\hspace{1mm}=\hspace{1mm} -w\,, \\&#10; a_{1,4} \hspace{1mm}=\hspace{1mm} 0\,, \\&#10; a_{3,5} \hspace{1mm}=\hspace{1mm} -w\,, \\&#10; a_{3,6} \hspace{1mm}=\hspace{1mm} -w\,.&#10;\end{array}&#10;\end{eqnarray*}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8"/>
  <p:tag name="PICTUREFILESIZE" val="1366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begin{eqnarray*}&#10;P_2: \begin{array}{l}&#10; a_{1,1} \hspace{1mm}=\hspace{1mm} w\,,\\&#10; a_{2,1} \hspace{1mm}=\hspace{1mm} -w\,,\\&#10; a_{1,2} \hspace{1mm}=\hspace{1mm} -2w\,,\\&#10; a_{1,3} \hspace{1mm}=\hspace{1mm} w\,,\\&#10; a_{2,3}\hspace{1mm}=\hspace{1mm} -w\,, \\&#10; a_{1,4} \hspace{1mm}=\hspace{1mm} -2w\,, \\&#10; a_{3,5} \hspace{1mm}=\hspace{1mm} -3w\,, \\&#10; a_{3,6} \hspace{1mm}=\hspace{1mm} -3w\,.&#10;\end{array}&#10;\end{eqnarray*}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158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def\Sol{{\cal S}}&#10;\def\Res{\mathop{\rm Res}}&#10;&#10;\begin{eqnarray*}&#10;c_1 &amp;=&amp; \frac{i}{8}&#10; \Res_{z=0} \frac1{z} \left.\prod_{j=1}^6 A_j^\mathrm{tree}(z)&#10;   \right|_{\Sol_1+\Sol_3}&#10;  +\frac{i}{8} \Res_{z=-\chi}&#10;    \frac1{z+\chi} \left.\prod_{j=1}^6 A_j^\mathrm{tree}(z)&#10;   \right|_{\Sol_1+\Sol_3}&#10;%\\ &amp;&amp;\hskip 5mm&#10;  -\frac{i\chi}{8(1+\chi)} \Res_{z=-\chi-1}&#10;    \left.\prod_{j=1}^6 A_j^\mathrm{tree}(z)&#10;   \right|_{\Sol_5+\Sol_6}\,,&#10;\\&#10;c_2 &amp;=&amp; \frac{i}{4 s_{12}\chi}&#10; \Res_{z=0} \frac1{z} \left.\prod_{j=1}^6 A_j^\mathrm{tree}(z)&#10;   \right|_{\Sol_1-2\Sol_2+\Sol_3-2\Sol_4}&#10;  +\frac{i}{4 s_{12}\chi} \Res_{z=-\chi}&#10;    \frac1{z+\chi} \left.\prod_{j=1}^6 A_j^\mathrm{tree}(z)&#10;   \right|_{\Sol_1+\Sol_3}&#10;%\\ &amp;&amp;\hskip 5mm&#10;  -\frac{3 i}{4 s_{12} (1+\chi)} \Res_{z=-\chi-1}&#10;    \left.\prod_{j=1}^6 A_j^\mathrm{tree}(z)&#10;   \right|_{\Sol_5+\Sol_6}\,.&#10;\end{eqnarray*}&#10;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59"/>
  <p:tag name="PICTUREFILESIZE" val="592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[usenames]{color}\pagestyle{empty}&#10;\begin{document}&#10;&#10;$$&#10;\ell_1\cdot k_4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4"/>
  <p:tag name="BOXHEIGHT" val="532"/>
  <p:tag name="BOXFONT" val="10"/>
  <p:tag name="BOXWRAP" val="False"/>
  <p:tag name="WORKAROUNDTRANSPARENCYBUG" val="False"/>
  <p:tag name="ALLOWFONTSUBSTITUTION" val="False"/>
  <p:tag name="BITMAPFORMAT" val="png256"/>
  <p:tag name="ORIGWIDTH" val="25.98008"/>
  <p:tag name="PICTUREFILESIZE" val="244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% from v2&#10;\begin{eqnarray*}&#10;P_1 &amp;=&amp; \frac14\left(1,1,1,1,0,0,1-\frac{2 m_1^2 \left(m_3^2-s_{12}\right)}{m_1^2 m_3^2-s_{12} s_{14}},&#10;   1-\frac{2 m_1^2 \left(m_3^2-s_{12}\right)}{m_1^2 m_3^2-s_{12} s_{14}}\right)&#10;\\&#10;P_2 &amp;=&amp; \frac{\gamma_{12}^2-m_1^2 m_2^2}&#10;              {2\gamma_{12}(s_{12} s_{14}-m_1^2 m_3^2)}&#10;  \left(-1,-1,1,1,2,2,1,1\right)&#10;\\&#10;P_3 &amp;=&amp; \frac{(s_{12}-m_3^2)}&#10;              {s_{12} s_{14}-m_1^2 m_3^2}\left(0,0,0,0,0,0,-1,-1\right)&#10;\end{eqnarray*}&#10;&#10;$$&#10;\gamma_{12} = k_1\cdot k_2 + \bigl[(k_1\cdot k_2)^2 - m_1^2 m_2^2\bigr]^{1/2}&#10;$$&#10;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6"/>
  <p:tag name="PICTUREFILESIZE" val="829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K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5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&#10;=\hskip -4mm\sum_{{\mbox{\tiny\rm cuts}\atop\mbox{\tiny\rm isolating}\,K}}&#10;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33.96008"/>
  <p:tag name="PICTUREFILESIZE" val="27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frac{1}{\ell^2-m^2+i\delta} &amp;\longrightarrow&amp; -2\pi i\delta^{(+)}(\ell^2-m^2)\\&#10;&amp;&amp;=-2\pi i \delta(\ell^2-m^2) \Theta(\ell^0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1"/>
  <p:tag name="BOXHEIGHT" val="273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30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9474</TotalTime>
  <Words>1200</Words>
  <Application>Microsoft Office PowerPoint</Application>
  <PresentationFormat>On-screen Show (4:3)</PresentationFormat>
  <Paragraphs>295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Maximal Unitarity  at Two Loops</vt:lpstr>
      <vt:lpstr>Amplitudes in Gauge Theories</vt:lpstr>
      <vt:lpstr>PowerPoint Presentation</vt:lpstr>
      <vt:lpstr>On-Shell Methods</vt:lpstr>
      <vt:lpstr>Unitarity</vt:lpstr>
      <vt:lpstr>In Feynman Integrals</vt:lpstr>
      <vt:lpstr>Unitarity-Based Calculations</vt:lpstr>
      <vt:lpstr>PowerPoint Presentation</vt:lpstr>
      <vt:lpstr>PowerPoint Presentation</vt:lpstr>
      <vt:lpstr>Generalized Unitarity</vt:lpstr>
      <vt:lpstr>PowerPoint Presentation</vt:lpstr>
      <vt:lpstr>Quadruple Cuts</vt:lpstr>
      <vt:lpstr>Do Quadruple Cuts Have Solutions?</vt:lpstr>
      <vt:lpstr>PowerPoint Presentation</vt:lpstr>
      <vt:lpstr>Two Problems</vt:lpstr>
      <vt:lpstr>PowerPoint Presentation</vt:lpstr>
      <vt:lpstr>Box Coefficient</vt:lpstr>
      <vt:lpstr>Higher Loops</vt:lpstr>
      <vt:lpstr>Tools</vt:lpstr>
      <vt:lpstr>A Physicist’s Adventures in  the Land of Algebraic Varieties</vt:lpstr>
      <vt:lpstr>IBP-Generating Vectors</vt:lpstr>
      <vt:lpstr>Examples</vt:lpstr>
      <vt:lpstr>Planar Two-Loop Integrals</vt:lpstr>
      <vt:lpstr>Four-Dimensional Basis</vt:lpstr>
      <vt:lpstr>Massless Planar Double Box</vt:lpstr>
      <vt:lpstr>PowerPoint Presentation</vt:lpstr>
      <vt:lpstr>How Many Solutions Do We Really Have?</vt:lpstr>
      <vt:lpstr>PowerPoint Presentation</vt:lpstr>
      <vt:lpstr>PowerPoint Presentation</vt:lpstr>
      <vt:lpstr>Picking Contours</vt:lpstr>
      <vt:lpstr>PowerPoint Presentation</vt:lpstr>
      <vt:lpstr>PowerPoint Presentation</vt:lpstr>
      <vt:lpstr>One-Mass &amp; Some Two-Mass Double Boxes</vt:lpstr>
      <vt:lpstr>Short-side Two-Mass Double Box</vt:lpstr>
      <vt:lpstr>Short-Side Projectors</vt:lpstr>
      <vt:lpstr>Massive Double Boxes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154</cp:revision>
  <dcterms:created xsi:type="dcterms:W3CDTF">2011-08-09T19:59:47Z</dcterms:created>
  <dcterms:modified xsi:type="dcterms:W3CDTF">2013-01-15T08:06:58Z</dcterms:modified>
</cp:coreProperties>
</file>